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15.xml"/>
  <Override ContentType="application/vnd.openxmlformats-officedocument.presentationml.slide+xml" PartName="/ppt/slides/slide116.xml"/>
  <Override ContentType="application/vnd.openxmlformats-officedocument.presentationml.slide+xml" PartName="/ppt/slides/slide117.xml"/>
  <Override ContentType="application/vnd.openxmlformats-officedocument.presentationml.slide+xml" PartName="/ppt/slides/slide118.xml"/>
  <Override ContentType="application/vnd.openxmlformats-officedocument.presentationml.slide+xml" PartName="/ppt/slides/slide119.xml"/>
  <Override ContentType="application/vnd.openxmlformats-officedocument.presentationml.slide+xml" PartName="/ppt/slides/slide120.xml"/>
  <Override ContentType="application/vnd.openxmlformats-officedocument.presentationml.slide+xml" PartName="/ppt/slides/slide121.xml"/>
  <Override ContentType="application/vnd.openxmlformats-officedocument.presentationml.slide+xml" PartName="/ppt/slides/slide122.xml"/>
  <Override ContentType="application/vnd.openxmlformats-officedocument.presentationml.slide+xml" PartName="/ppt/slides/slide123.xml"/>
  <Override ContentType="application/vnd.openxmlformats-officedocument.presentationml.slide+xml" PartName="/ppt/slides/slide124.xml"/>
  <Override ContentType="application/vnd.openxmlformats-officedocument.presentationml.slide+xml" PartName="/ppt/slides/slide125.xml"/>
  <Override ContentType="application/vnd.openxmlformats-officedocument.presentationml.slide+xml" PartName="/ppt/slides/slide126.xml"/>
  <Override ContentType="application/vnd.openxmlformats-officedocument.presentationml.slide+xml" PartName="/ppt/slides/slide127.xml"/>
  <Override ContentType="application/vnd.openxmlformats-officedocument.presentationml.slide+xml" PartName="/ppt/slides/slide128.xml"/>
  <Override ContentType="application/vnd.openxmlformats-officedocument.presentationml.slide+xml" PartName="/ppt/slides/slide129.xml"/>
  <Override ContentType="application/vnd.openxmlformats-officedocument.presentationml.slide+xml" PartName="/ppt/slides/slide130.xml"/>
  <Override ContentType="application/vnd.openxmlformats-officedocument.presentationml.slide+xml" PartName="/ppt/slides/slide131.xml"/>
  <Override ContentType="application/vnd.openxmlformats-officedocument.presentationml.slide+xml" PartName="/ppt/slides/slide132.xml"/>
  <Override ContentType="application/vnd.openxmlformats-officedocument.presentationml.slide+xml" PartName="/ppt/slides/slide133.xml"/>
  <Override ContentType="application/vnd.openxmlformats-officedocument.presentationml.slide+xml" PartName="/ppt/slides/slide134.xml"/>
  <Override ContentType="application/vnd.openxmlformats-officedocument.presentationml.slide+xml" PartName="/ppt/slides/slide135.xml"/>
  <Override ContentType="application/vnd.openxmlformats-officedocument.presentationml.slide+xml" PartName="/ppt/slides/slide136.xml"/>
  <Override ContentType="application/vnd.openxmlformats-officedocument.presentationml.slide+xml" PartName="/ppt/slides/slide137.xml"/>
  <Override ContentType="application/vnd.openxmlformats-officedocument.presentationml.slide+xml" PartName="/ppt/slides/slide138.xml"/>
  <Override ContentType="application/vnd.openxmlformats-officedocument.presentationml.slide+xml" PartName="/ppt/slides/slide139.xml"/>
  <Override ContentType="application/vnd.openxmlformats-officedocument.presentationml.slide+xml" PartName="/ppt/slides/slide140.xml"/>
  <Override ContentType="application/vnd.openxmlformats-officedocument.presentationml.slide+xml" PartName="/ppt/slides/slide141.xml"/>
  <Override ContentType="application/vnd.openxmlformats-officedocument.presentationml.slide+xml" PartName="/ppt/slides/slide142.xml"/>
  <Override ContentType="application/vnd.openxmlformats-officedocument.presentationml.slide+xml" PartName="/ppt/slides/slide143.xml"/>
  <Override ContentType="application/vnd.openxmlformats-officedocument.presentationml.slide+xml" PartName="/ppt/slides/slide144.xml"/>
  <Override ContentType="application/vnd.openxmlformats-officedocument.presentationml.slide+xml" PartName="/ppt/slides/slide145.xml"/>
  <Override ContentType="application/vnd.openxmlformats-officedocument.presentationml.slide+xml" PartName="/ppt/slides/slide146.xml"/>
  <Override ContentType="application/vnd.openxmlformats-officedocument.presentationml.slide+xml" PartName="/ppt/slides/slide147.xml"/>
  <Override ContentType="application/vnd.openxmlformats-officedocument.presentationml.slide+xml" PartName="/ppt/slides/slide148.xml"/>
  <Override ContentType="application/vnd.openxmlformats-officedocument.presentationml.slide+xml" PartName="/ppt/slides/slide149.xml"/>
  <Override ContentType="application/vnd.openxmlformats-officedocument.presentationml.slide+xml" PartName="/ppt/slides/slide150.xml"/>
  <Override ContentType="application/vnd.openxmlformats-officedocument.presentationml.slide+xml" PartName="/ppt/slides/slide15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5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Lst>
  <p:sldSz cx="18288000" cy="10287000"/>
  <p:notesSz cx="6858000" cy="9144000"/>
  <p:embeddedFontLst>
    <p:embeddedFont>
      <p:font typeface="Garamond" charset="1" panose="02020404030301010803"/>
      <p:regular r:id="rId157"/>
    </p:embeddedFont>
    <p:embeddedFont>
      <p:font typeface="Garamond Bold" charset="1" panose="02020804030307010803"/>
      <p:regular r:id="rId1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slides/slide95.xml" Type="http://schemas.openxmlformats.org/officeDocument/2006/relationships/slide"/><Relationship Id="rId101" Target="slides/slide96.xml" Type="http://schemas.openxmlformats.org/officeDocument/2006/relationships/slide"/><Relationship Id="rId102" Target="slides/slide97.xml" Type="http://schemas.openxmlformats.org/officeDocument/2006/relationships/slide"/><Relationship Id="rId103" Target="slides/slide98.xml" Type="http://schemas.openxmlformats.org/officeDocument/2006/relationships/slide"/><Relationship Id="rId104" Target="slides/slide99.xml" Type="http://schemas.openxmlformats.org/officeDocument/2006/relationships/slide"/><Relationship Id="rId105" Target="slides/slide100.xml" Type="http://schemas.openxmlformats.org/officeDocument/2006/relationships/slide"/><Relationship Id="rId106" Target="slides/slide101.xml" Type="http://schemas.openxmlformats.org/officeDocument/2006/relationships/slide"/><Relationship Id="rId107" Target="slides/slide102.xml" Type="http://schemas.openxmlformats.org/officeDocument/2006/relationships/slide"/><Relationship Id="rId108" Target="slides/slide103.xml" Type="http://schemas.openxmlformats.org/officeDocument/2006/relationships/slide"/><Relationship Id="rId109" Target="slides/slide104.xml" Type="http://schemas.openxmlformats.org/officeDocument/2006/relationships/slide"/><Relationship Id="rId11" Target="slides/slide6.xml" Type="http://schemas.openxmlformats.org/officeDocument/2006/relationships/slide"/><Relationship Id="rId110" Target="slides/slide105.xml" Type="http://schemas.openxmlformats.org/officeDocument/2006/relationships/slide"/><Relationship Id="rId111" Target="slides/slide106.xml" Type="http://schemas.openxmlformats.org/officeDocument/2006/relationships/slide"/><Relationship Id="rId112" Target="slides/slide107.xml" Type="http://schemas.openxmlformats.org/officeDocument/2006/relationships/slide"/><Relationship Id="rId113" Target="slides/slide108.xml" Type="http://schemas.openxmlformats.org/officeDocument/2006/relationships/slide"/><Relationship Id="rId114" Target="slides/slide109.xml" Type="http://schemas.openxmlformats.org/officeDocument/2006/relationships/slide"/><Relationship Id="rId115" Target="slides/slide110.xml" Type="http://schemas.openxmlformats.org/officeDocument/2006/relationships/slide"/><Relationship Id="rId116" Target="slides/slide111.xml" Type="http://schemas.openxmlformats.org/officeDocument/2006/relationships/slide"/><Relationship Id="rId117" Target="slides/slide112.xml" Type="http://schemas.openxmlformats.org/officeDocument/2006/relationships/slide"/><Relationship Id="rId118" Target="slides/slide113.xml" Type="http://schemas.openxmlformats.org/officeDocument/2006/relationships/slide"/><Relationship Id="rId119" Target="slides/slide114.xml" Type="http://schemas.openxmlformats.org/officeDocument/2006/relationships/slide"/><Relationship Id="rId12" Target="slides/slide7.xml" Type="http://schemas.openxmlformats.org/officeDocument/2006/relationships/slide"/><Relationship Id="rId120" Target="slides/slide115.xml" Type="http://schemas.openxmlformats.org/officeDocument/2006/relationships/slide"/><Relationship Id="rId121" Target="slides/slide116.xml" Type="http://schemas.openxmlformats.org/officeDocument/2006/relationships/slide"/><Relationship Id="rId122" Target="slides/slide117.xml" Type="http://schemas.openxmlformats.org/officeDocument/2006/relationships/slide"/><Relationship Id="rId123" Target="slides/slide118.xml" Type="http://schemas.openxmlformats.org/officeDocument/2006/relationships/slide"/><Relationship Id="rId124" Target="slides/slide119.xml" Type="http://schemas.openxmlformats.org/officeDocument/2006/relationships/slide"/><Relationship Id="rId125" Target="slides/slide120.xml" Type="http://schemas.openxmlformats.org/officeDocument/2006/relationships/slide"/><Relationship Id="rId126" Target="slides/slide121.xml" Type="http://schemas.openxmlformats.org/officeDocument/2006/relationships/slide"/><Relationship Id="rId127" Target="slides/slide122.xml" Type="http://schemas.openxmlformats.org/officeDocument/2006/relationships/slide"/><Relationship Id="rId128" Target="slides/slide123.xml" Type="http://schemas.openxmlformats.org/officeDocument/2006/relationships/slide"/><Relationship Id="rId129" Target="slides/slide124.xml" Type="http://schemas.openxmlformats.org/officeDocument/2006/relationships/slide"/><Relationship Id="rId13" Target="slides/slide8.xml" Type="http://schemas.openxmlformats.org/officeDocument/2006/relationships/slide"/><Relationship Id="rId130" Target="slides/slide125.xml" Type="http://schemas.openxmlformats.org/officeDocument/2006/relationships/slide"/><Relationship Id="rId131" Target="slides/slide126.xml" Type="http://schemas.openxmlformats.org/officeDocument/2006/relationships/slide"/><Relationship Id="rId132" Target="slides/slide127.xml" Type="http://schemas.openxmlformats.org/officeDocument/2006/relationships/slide"/><Relationship Id="rId133" Target="slides/slide128.xml" Type="http://schemas.openxmlformats.org/officeDocument/2006/relationships/slide"/><Relationship Id="rId134" Target="slides/slide129.xml" Type="http://schemas.openxmlformats.org/officeDocument/2006/relationships/slide"/><Relationship Id="rId135" Target="slides/slide130.xml" Type="http://schemas.openxmlformats.org/officeDocument/2006/relationships/slide"/><Relationship Id="rId136" Target="slides/slide131.xml" Type="http://schemas.openxmlformats.org/officeDocument/2006/relationships/slide"/><Relationship Id="rId137" Target="slides/slide132.xml" Type="http://schemas.openxmlformats.org/officeDocument/2006/relationships/slide"/><Relationship Id="rId138" Target="slides/slide133.xml" Type="http://schemas.openxmlformats.org/officeDocument/2006/relationships/slide"/><Relationship Id="rId139" Target="slides/slide134.xml" Type="http://schemas.openxmlformats.org/officeDocument/2006/relationships/slide"/><Relationship Id="rId14" Target="slides/slide9.xml" Type="http://schemas.openxmlformats.org/officeDocument/2006/relationships/slide"/><Relationship Id="rId140" Target="slides/slide135.xml" Type="http://schemas.openxmlformats.org/officeDocument/2006/relationships/slide"/><Relationship Id="rId141" Target="slides/slide136.xml" Type="http://schemas.openxmlformats.org/officeDocument/2006/relationships/slide"/><Relationship Id="rId142" Target="slides/slide137.xml" Type="http://schemas.openxmlformats.org/officeDocument/2006/relationships/slide"/><Relationship Id="rId143" Target="slides/slide138.xml" Type="http://schemas.openxmlformats.org/officeDocument/2006/relationships/slide"/><Relationship Id="rId144" Target="slides/slide139.xml" Type="http://schemas.openxmlformats.org/officeDocument/2006/relationships/slide"/><Relationship Id="rId145" Target="slides/slide140.xml" Type="http://schemas.openxmlformats.org/officeDocument/2006/relationships/slide"/><Relationship Id="rId146" Target="slides/slide141.xml" Type="http://schemas.openxmlformats.org/officeDocument/2006/relationships/slide"/><Relationship Id="rId147" Target="slides/slide142.xml" Type="http://schemas.openxmlformats.org/officeDocument/2006/relationships/slide"/><Relationship Id="rId148" Target="slides/slide143.xml" Type="http://schemas.openxmlformats.org/officeDocument/2006/relationships/slide"/><Relationship Id="rId149" Target="slides/slide144.xml" Type="http://schemas.openxmlformats.org/officeDocument/2006/relationships/slide"/><Relationship Id="rId15" Target="slides/slide10.xml" Type="http://schemas.openxmlformats.org/officeDocument/2006/relationships/slide"/><Relationship Id="rId150" Target="slides/slide145.xml" Type="http://schemas.openxmlformats.org/officeDocument/2006/relationships/slide"/><Relationship Id="rId151" Target="slides/slide146.xml" Type="http://schemas.openxmlformats.org/officeDocument/2006/relationships/slide"/><Relationship Id="rId152" Target="slides/slide147.xml" Type="http://schemas.openxmlformats.org/officeDocument/2006/relationships/slide"/><Relationship Id="rId153" Target="slides/slide148.xml" Type="http://schemas.openxmlformats.org/officeDocument/2006/relationships/slide"/><Relationship Id="rId154" Target="slides/slide149.xml" Type="http://schemas.openxmlformats.org/officeDocument/2006/relationships/slide"/><Relationship Id="rId155" Target="slides/slide150.xml" Type="http://schemas.openxmlformats.org/officeDocument/2006/relationships/slide"/><Relationship Id="rId156" Target="slides/slide151.xml" Type="http://schemas.openxmlformats.org/officeDocument/2006/relationships/slide"/><Relationship Id="rId157" Target="fonts/font157.fntdata" Type="http://schemas.openxmlformats.org/officeDocument/2006/relationships/font"/><Relationship Id="rId158" Target="fonts/font158.fntdata" Type="http://schemas.openxmlformats.org/officeDocument/2006/relationships/font"/><Relationship Id="rId159" Target="notesMasters/notesMaster1.xml" Type="http://schemas.openxmlformats.org/officeDocument/2006/relationships/notesMaster"/><Relationship Id="rId16" Target="slides/slide11.xml" Type="http://schemas.openxmlformats.org/officeDocument/2006/relationships/slide"/><Relationship Id="rId160" Target="theme/theme2.xml" Type="http://schemas.openxmlformats.org/officeDocument/2006/relationships/theme"/><Relationship Id="rId161" Target="notesSlides/notesSlide1.xml" Type="http://schemas.openxmlformats.org/officeDocument/2006/relationships/note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slides/slide63.xml" Type="http://schemas.openxmlformats.org/officeDocument/2006/relationships/slide"/><Relationship Id="rId69" Target="slides/slide64.xml" Type="http://schemas.openxmlformats.org/officeDocument/2006/relationships/slide"/><Relationship Id="rId7" Target="slides/slide2.xml" Type="http://schemas.openxmlformats.org/officeDocument/2006/relationships/slide"/><Relationship Id="rId70" Target="slides/slide65.xml" Type="http://schemas.openxmlformats.org/officeDocument/2006/relationships/slide"/><Relationship Id="rId71" Target="slides/slide66.xml" Type="http://schemas.openxmlformats.org/officeDocument/2006/relationships/slide"/><Relationship Id="rId72" Target="slides/slide67.xml" Type="http://schemas.openxmlformats.org/officeDocument/2006/relationships/slide"/><Relationship Id="rId73" Target="slides/slide68.xml" Type="http://schemas.openxmlformats.org/officeDocument/2006/relationships/slide"/><Relationship Id="rId74" Target="slides/slide69.xml" Type="http://schemas.openxmlformats.org/officeDocument/2006/relationships/slide"/><Relationship Id="rId75" Target="slides/slide70.xml" Type="http://schemas.openxmlformats.org/officeDocument/2006/relationships/slide"/><Relationship Id="rId76" Target="slides/slide71.xml" Type="http://schemas.openxmlformats.org/officeDocument/2006/relationships/slide"/><Relationship Id="rId77" Target="slides/slide72.xml" Type="http://schemas.openxmlformats.org/officeDocument/2006/relationships/slide"/><Relationship Id="rId78" Target="slides/slide73.xml" Type="http://schemas.openxmlformats.org/officeDocument/2006/relationships/slide"/><Relationship Id="rId79" Target="slides/slide74.xml" Type="http://schemas.openxmlformats.org/officeDocument/2006/relationships/slide"/><Relationship Id="rId8" Target="slides/slide3.xml" Type="http://schemas.openxmlformats.org/officeDocument/2006/relationships/slide"/><Relationship Id="rId80" Target="slides/slide75.xml" Type="http://schemas.openxmlformats.org/officeDocument/2006/relationships/slide"/><Relationship Id="rId81" Target="slides/slide76.xml" Type="http://schemas.openxmlformats.org/officeDocument/2006/relationships/slide"/><Relationship Id="rId82" Target="slides/slide77.xml" Type="http://schemas.openxmlformats.org/officeDocument/2006/relationships/slide"/><Relationship Id="rId83" Target="slides/slide78.xml" Type="http://schemas.openxmlformats.org/officeDocument/2006/relationships/slide"/><Relationship Id="rId84" Target="slides/slide79.xml" Type="http://schemas.openxmlformats.org/officeDocument/2006/relationships/slide"/><Relationship Id="rId85" Target="slides/slide80.xml" Type="http://schemas.openxmlformats.org/officeDocument/2006/relationships/slide"/><Relationship Id="rId86" Target="slides/slide81.xml" Type="http://schemas.openxmlformats.org/officeDocument/2006/relationships/slide"/><Relationship Id="rId87" Target="slides/slide82.xml" Type="http://schemas.openxmlformats.org/officeDocument/2006/relationships/slide"/><Relationship Id="rId88" Target="slides/slide83.xml" Type="http://schemas.openxmlformats.org/officeDocument/2006/relationships/slide"/><Relationship Id="rId89" Target="slides/slide84.xml" Type="http://schemas.openxmlformats.org/officeDocument/2006/relationships/slide"/><Relationship Id="rId9" Target="slides/slide4.xml" Type="http://schemas.openxmlformats.org/officeDocument/2006/relationships/slide"/><Relationship Id="rId90" Target="slides/slide85.xml" Type="http://schemas.openxmlformats.org/officeDocument/2006/relationships/slide"/><Relationship Id="rId91" Target="slides/slide86.xml" Type="http://schemas.openxmlformats.org/officeDocument/2006/relationships/slide"/><Relationship Id="rId92" Target="slides/slide87.xml" Type="http://schemas.openxmlformats.org/officeDocument/2006/relationships/slide"/><Relationship Id="rId93" Target="slides/slide88.xml" Type="http://schemas.openxmlformats.org/officeDocument/2006/relationships/slide"/><Relationship Id="rId94" Target="slides/slide89.xml" Type="http://schemas.openxmlformats.org/officeDocument/2006/relationships/slide"/><Relationship Id="rId95" Target="slides/slide90.xml" Type="http://schemas.openxmlformats.org/officeDocument/2006/relationships/slide"/><Relationship Id="rId96" Target="slides/slide91.xml" Type="http://schemas.openxmlformats.org/officeDocument/2006/relationships/slide"/><Relationship Id="rId97" Target="slides/slide92.xml" Type="http://schemas.openxmlformats.org/officeDocument/2006/relationships/slide"/><Relationship Id="rId98" Target="slides/slide93.xml" Type="http://schemas.openxmlformats.org/officeDocument/2006/relationships/slide"/><Relationship Id="rId99" Target="slides/slide9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5.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null</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7.png" Type="http://schemas.openxmlformats.org/officeDocument/2006/relationships/image"/></Relationships>
</file>

<file path=ppt/slides/_rels/slide10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5.png" Type="http://schemas.openxmlformats.org/officeDocument/2006/relationships/image"/><Relationship Id="rId4" Target="../media/image116.png" Type="http://schemas.openxmlformats.org/officeDocument/2006/relationships/image"/></Relationships>
</file>

<file path=ppt/slides/_rels/slide10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7.png" Type="http://schemas.openxmlformats.org/officeDocument/2006/relationships/image"/></Relationships>
</file>

<file path=ppt/slides/_rels/slide10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8.png" Type="http://schemas.openxmlformats.org/officeDocument/2006/relationships/image"/></Relationships>
</file>

<file path=ppt/slides/_rels/slide10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s>
</file>

<file path=ppt/slides/_rels/slide1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9.png" Type="http://schemas.openxmlformats.org/officeDocument/2006/relationships/image"/></Relationships>
</file>

<file path=ppt/slides/_rels/slide1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120.png" Type="http://schemas.openxmlformats.org/officeDocument/2006/relationships/image"/><Relationship Id="rId5" Target="../media/image121.png" Type="http://schemas.openxmlformats.org/officeDocument/2006/relationships/image"/></Relationships>
</file>

<file path=ppt/slides/_rels/slide1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2.png" Type="http://schemas.openxmlformats.org/officeDocument/2006/relationships/image"/></Relationships>
</file>

<file path=ppt/slides/_rels/slide1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3.png" Type="http://schemas.openxmlformats.org/officeDocument/2006/relationships/image"/></Relationships>
</file>

<file path=ppt/slides/_rels/slide1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4.png" Type="http://schemas.openxmlformats.org/officeDocument/2006/relationships/image"/></Relationships>
</file>

<file path=ppt/slides/_rels/slide1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png" Type="http://schemas.openxmlformats.org/officeDocument/2006/relationships/image"/></Relationships>
</file>

<file path=ppt/slides/_rels/slide1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6.png" Type="http://schemas.openxmlformats.org/officeDocument/2006/relationships/image"/></Relationships>
</file>

<file path=ppt/slides/_rels/slide1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7.png" Type="http://schemas.openxmlformats.org/officeDocument/2006/relationships/image"/></Relationships>
</file>

<file path=ppt/slides/_rels/slide1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8.png" Type="http://schemas.openxmlformats.org/officeDocument/2006/relationships/image"/></Relationships>
</file>

<file path=ppt/slides/_rels/slide1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9.png" Type="http://schemas.openxmlformats.org/officeDocument/2006/relationships/image"/><Relationship Id="rId4" Target="../media/image130.png" Type="http://schemas.openxmlformats.org/officeDocument/2006/relationships/image"/></Relationships>
</file>

<file path=ppt/slides/_rels/slide1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1.png" Type="http://schemas.openxmlformats.org/officeDocument/2006/relationships/image"/></Relationships>
</file>

<file path=ppt/slides/_rels/slide1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2.png" Type="http://schemas.openxmlformats.org/officeDocument/2006/relationships/image"/><Relationship Id="rId4" Target="../media/image13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s>
</file>

<file path=ppt/slides/_rels/slide1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4.png" Type="http://schemas.openxmlformats.org/officeDocument/2006/relationships/image"/><Relationship Id="rId4" Target="../media/image135.png" Type="http://schemas.openxmlformats.org/officeDocument/2006/relationships/image"/><Relationship Id="rId5" Target="../media/image136.png" Type="http://schemas.openxmlformats.org/officeDocument/2006/relationships/image"/></Relationships>
</file>

<file path=ppt/slides/_rels/slide1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7.png" Type="http://schemas.openxmlformats.org/officeDocument/2006/relationships/image"/><Relationship Id="rId4" Target="../media/image138.png" Type="http://schemas.openxmlformats.org/officeDocument/2006/relationships/image"/></Relationships>
</file>

<file path=ppt/slides/_rels/slide1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9.png" Type="http://schemas.openxmlformats.org/officeDocument/2006/relationships/image"/><Relationship Id="rId4" Target="../media/image140.png" Type="http://schemas.openxmlformats.org/officeDocument/2006/relationships/image"/><Relationship Id="rId5" Target="../media/image141.png" Type="http://schemas.openxmlformats.org/officeDocument/2006/relationships/image"/></Relationships>
</file>

<file path=ppt/slides/_rels/slide1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2.png" Type="http://schemas.openxmlformats.org/officeDocument/2006/relationships/image"/><Relationship Id="rId4" Target="../media/image143.png" Type="http://schemas.openxmlformats.org/officeDocument/2006/relationships/image"/></Relationships>
</file>

<file path=ppt/slides/_rels/slide1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4.png" Type="http://schemas.openxmlformats.org/officeDocument/2006/relationships/image"/><Relationship Id="rId4" Target="../media/image145.png" Type="http://schemas.openxmlformats.org/officeDocument/2006/relationships/image"/><Relationship Id="rId5" Target="../media/image146.png" Type="http://schemas.openxmlformats.org/officeDocument/2006/relationships/image"/></Relationships>
</file>

<file path=ppt/slides/_rels/slide1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7.png" Type="http://schemas.openxmlformats.org/officeDocument/2006/relationships/image"/><Relationship Id="rId4" Target="../media/image148.png" Type="http://schemas.openxmlformats.org/officeDocument/2006/relationships/image"/><Relationship Id="rId5" Target="../media/image149.png" Type="http://schemas.openxmlformats.org/officeDocument/2006/relationships/image"/></Relationships>
</file>

<file path=ppt/slides/_rels/slide1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0.png" Type="http://schemas.openxmlformats.org/officeDocument/2006/relationships/image"/></Relationships>
</file>

<file path=ppt/slides/_rels/slide1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1.png" Type="http://schemas.openxmlformats.org/officeDocument/2006/relationships/image"/><Relationship Id="rId4" Target="../media/image152.png" Type="http://schemas.openxmlformats.org/officeDocument/2006/relationships/image"/><Relationship Id="rId5" Target="../media/image153.png" Type="http://schemas.openxmlformats.org/officeDocument/2006/relationships/image"/></Relationships>
</file>

<file path=ppt/slides/_rels/slide1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4.png" Type="http://schemas.openxmlformats.org/officeDocument/2006/relationships/image"/></Relationships>
</file>

<file path=ppt/slides/_rels/slide1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png" Type="http://schemas.openxmlformats.org/officeDocument/2006/relationships/image"/><Relationship Id="rId4" Target="../media/image16.png" Type="http://schemas.openxmlformats.org/officeDocument/2006/relationships/image"/></Relationships>
</file>

<file path=ppt/slides/_rels/slide1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5.png" Type="http://schemas.openxmlformats.org/officeDocument/2006/relationships/image"/><Relationship Id="rId4" Target="../media/image156.png" Type="http://schemas.openxmlformats.org/officeDocument/2006/relationships/image"/><Relationship Id="rId5" Target="../media/image157.png" Type="http://schemas.openxmlformats.org/officeDocument/2006/relationships/image"/></Relationships>
</file>

<file path=ppt/slides/_rels/slide1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8.png" Type="http://schemas.openxmlformats.org/officeDocument/2006/relationships/image"/><Relationship Id="rId4" Target="../media/image159.png" Type="http://schemas.openxmlformats.org/officeDocument/2006/relationships/image"/><Relationship Id="rId5" Target="../media/image160.png" Type="http://schemas.openxmlformats.org/officeDocument/2006/relationships/image"/></Relationships>
</file>

<file path=ppt/slides/_rels/slide1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61.png" Type="http://schemas.openxmlformats.org/officeDocument/2006/relationships/image"/><Relationship Id="rId4" Target="../media/image162.png" Type="http://schemas.openxmlformats.org/officeDocument/2006/relationships/image"/><Relationship Id="rId5" Target="../media/image163.png" Type="http://schemas.openxmlformats.org/officeDocument/2006/relationships/image"/><Relationship Id="rId6" Target="../media/image164.png" Type="http://schemas.openxmlformats.org/officeDocument/2006/relationships/image"/></Relationships>
</file>

<file path=ppt/slides/_rels/slide1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65.png" Type="http://schemas.openxmlformats.org/officeDocument/2006/relationships/image"/><Relationship Id="rId4" Target="../media/image166.png" Type="http://schemas.openxmlformats.org/officeDocument/2006/relationships/image"/><Relationship Id="rId5" Target="../media/image167.png" Type="http://schemas.openxmlformats.org/officeDocument/2006/relationships/image"/><Relationship Id="rId6" Target="../media/image168.png" Type="http://schemas.openxmlformats.org/officeDocument/2006/relationships/image"/></Relationships>
</file>

<file path=ppt/slides/_rels/slide1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69.png" Type="http://schemas.openxmlformats.org/officeDocument/2006/relationships/image"/></Relationships>
</file>

<file path=ppt/slides/_rels/slide1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0.png" Type="http://schemas.openxmlformats.org/officeDocument/2006/relationships/image"/><Relationship Id="rId4" Target="../media/image171.png" Type="http://schemas.openxmlformats.org/officeDocument/2006/relationships/image"/><Relationship Id="rId5" Target="../media/image172.png" Type="http://schemas.openxmlformats.org/officeDocument/2006/relationships/image"/><Relationship Id="rId6" Target="../media/image173.png" Type="http://schemas.openxmlformats.org/officeDocument/2006/relationships/image"/></Relationships>
</file>

<file path=ppt/slides/_rels/slide1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4.png" Type="http://schemas.openxmlformats.org/officeDocument/2006/relationships/image"/><Relationship Id="rId4" Target="../media/image175.png" Type="http://schemas.openxmlformats.org/officeDocument/2006/relationships/image"/><Relationship Id="rId5" Target="../media/image176.png" Type="http://schemas.openxmlformats.org/officeDocument/2006/relationships/image"/><Relationship Id="rId6" Target="../media/image177.png" Type="http://schemas.openxmlformats.org/officeDocument/2006/relationships/image"/></Relationships>
</file>

<file path=ppt/slides/_rels/slide1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8.png" Type="http://schemas.openxmlformats.org/officeDocument/2006/relationships/image"/><Relationship Id="rId4" Target="../media/image179.png" Type="http://schemas.openxmlformats.org/officeDocument/2006/relationships/image"/><Relationship Id="rId5" Target="../media/image180.png" Type="http://schemas.openxmlformats.org/officeDocument/2006/relationships/image"/><Relationship Id="rId6" Target="../media/image18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png" Type="http://schemas.openxmlformats.org/officeDocument/2006/relationships/image"/><Relationship Id="rId4" Target="../media/image18.png" Type="http://schemas.openxmlformats.org/officeDocument/2006/relationships/image"/></Relationships>
</file>

<file path=ppt/slides/_rels/slide1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82.png" Type="http://schemas.openxmlformats.org/officeDocument/2006/relationships/image"/><Relationship Id="rId4" Target="../media/image183.png" Type="http://schemas.openxmlformats.org/officeDocument/2006/relationships/image"/></Relationships>
</file>

<file path=ppt/slides/_rels/slide1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 Id="rId5" Target="../media/image21.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2.png" Type="http://schemas.openxmlformats.org/officeDocument/2006/relationships/image"/><Relationship Id="rId4" Target="../media/image23.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4.png" Type="http://schemas.openxmlformats.org/officeDocument/2006/relationships/image"/><Relationship Id="rId4" Target="../media/image2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6.png" Type="http://schemas.openxmlformats.org/officeDocument/2006/relationships/image"/><Relationship Id="rId4" Target="../media/image27.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8.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9.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0.png" Type="http://schemas.openxmlformats.org/officeDocument/2006/relationships/image"/><Relationship Id="rId4" Target="../media/image31.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3.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4.png" Type="http://schemas.openxmlformats.org/officeDocument/2006/relationships/image"/><Relationship Id="rId4" Target="../media/image35.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6.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7.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9.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0.png" Type="http://schemas.openxmlformats.org/officeDocument/2006/relationships/image"/><Relationship Id="rId4" Target="../media/image41.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2.png" Type="http://schemas.openxmlformats.org/officeDocument/2006/relationships/image"/><Relationship Id="rId4" Target="../media/image43.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4.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5.png" Type="http://schemas.openxmlformats.org/officeDocument/2006/relationships/image"/><Relationship Id="rId4" Target="../media/image46.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7.png" Type="http://schemas.openxmlformats.org/officeDocument/2006/relationships/image"/><Relationship Id="rId4" Target="../media/image48.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9.png" Type="http://schemas.openxmlformats.org/officeDocument/2006/relationships/image"/><Relationship Id="rId4" Target="../media/image50.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1.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2.png" Type="http://schemas.openxmlformats.org/officeDocument/2006/relationships/image"/><Relationship Id="rId4" Target="../media/image53.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5.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6.png" Type="http://schemas.openxmlformats.org/officeDocument/2006/relationships/image"/><Relationship Id="rId4" Target="../media/image57.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8.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9.png" Type="http://schemas.openxmlformats.org/officeDocument/2006/relationships/image"/><Relationship Id="rId4" Target="../media/image60.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1.png" Type="http://schemas.openxmlformats.org/officeDocument/2006/relationships/image"/><Relationship Id="rId4" Target="../media/image62.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3.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4.png" Type="http://schemas.openxmlformats.org/officeDocument/2006/relationships/image"/><Relationship Id="rId4" Target="../media/image65.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6.png" Type="http://schemas.openxmlformats.org/officeDocument/2006/relationships/image"/><Relationship Id="rId4" Target="../media/image67.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8.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71.png" Type="http://schemas.openxmlformats.org/officeDocument/2006/relationships/image"/><Relationship Id="rId4" Target="../media/image72.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3.png" Type="http://schemas.openxmlformats.org/officeDocument/2006/relationships/image"/><Relationship Id="rId3" Target="../media/image74.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5.pn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6.png" Type="http://schemas.openxmlformats.org/officeDocument/2006/relationships/image"/><Relationship Id="rId3" Target="../media/image77.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8.pn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png" Type="http://schemas.openxmlformats.org/officeDocument/2006/relationships/image"/><Relationship Id="rId4" Target="../media/image81.pn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2.png" Type="http://schemas.openxmlformats.org/officeDocument/2006/relationships/image"/><Relationship Id="rId3" Target="../media/image8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4.png" Type="http://schemas.openxmlformats.org/officeDocument/2006/relationships/image"/><Relationship Id="rId3" Target="../media/image85.pn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6.png" Type="http://schemas.openxmlformats.org/officeDocument/2006/relationships/image"/><Relationship Id="rId3" Target="../media/image87.pn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8.png" Type="http://schemas.openxmlformats.org/officeDocument/2006/relationships/image"/><Relationship Id="rId3" Target="../media/image89.pn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0.png" Type="http://schemas.openxmlformats.org/officeDocument/2006/relationships/image"/><Relationship Id="rId3" Target="../media/image91.png" Type="http://schemas.openxmlformats.org/officeDocument/2006/relationships/image"/></Relationships>
</file>

<file path=ppt/slides/_rels/slide6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6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6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6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7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7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3.png" Type="http://schemas.openxmlformats.org/officeDocument/2006/relationships/image"/></Relationships>
</file>

<file path=ppt/slides/_rels/slide7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4.png" Type="http://schemas.openxmlformats.org/officeDocument/2006/relationships/image"/></Relationships>
</file>

<file path=ppt/slides/_rels/slide7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5.png" Type="http://schemas.openxmlformats.org/officeDocument/2006/relationships/image"/></Relationships>
</file>

<file path=ppt/slides/_rels/slide7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6.png" Type="http://schemas.openxmlformats.org/officeDocument/2006/relationships/image"/></Relationships>
</file>

<file path=ppt/slides/_rels/slide7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7.png" Type="http://schemas.openxmlformats.org/officeDocument/2006/relationships/image"/><Relationship Id="rId4" Target="../media/image98.png" Type="http://schemas.openxmlformats.org/officeDocument/2006/relationships/image"/></Relationships>
</file>

<file path=ppt/slides/_rels/slide7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9.png" Type="http://schemas.openxmlformats.org/officeDocument/2006/relationships/image"/></Relationships>
</file>

<file path=ppt/slides/_rels/slide7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7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7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8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8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1.png" Type="http://schemas.openxmlformats.org/officeDocument/2006/relationships/image"/><Relationship Id="rId4" Target="../media/image102.png" Type="http://schemas.openxmlformats.org/officeDocument/2006/relationships/image"/></Relationships>
</file>

<file path=ppt/slides/_rels/slide8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3.png" Type="http://schemas.openxmlformats.org/officeDocument/2006/relationships/image"/></Relationships>
</file>

<file path=ppt/slides/_rels/slide8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4.png" Type="http://schemas.openxmlformats.org/officeDocument/2006/relationships/image"/></Relationships>
</file>

<file path=ppt/slides/_rels/slide8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5.png" Type="http://schemas.openxmlformats.org/officeDocument/2006/relationships/image"/></Relationships>
</file>

<file path=ppt/slides/_rels/slide8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6.png" Type="http://schemas.openxmlformats.org/officeDocument/2006/relationships/image"/></Relationships>
</file>

<file path=ppt/slides/_rels/slide8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7.png" Type="http://schemas.openxmlformats.org/officeDocument/2006/relationships/image"/><Relationship Id="rId3" Target="../media/image108.png" Type="http://schemas.openxmlformats.org/officeDocument/2006/relationships/image"/></Relationships>
</file>

<file path=ppt/slides/_rels/slide8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9.png" Type="http://schemas.openxmlformats.org/officeDocument/2006/relationships/image"/></Relationships>
</file>

<file path=ppt/slides/_rels/slide8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0.png" Type="http://schemas.openxmlformats.org/officeDocument/2006/relationships/image"/></Relationships>
</file>

<file path=ppt/slides/_rels/slide8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s>
</file>

<file path=ppt/slides/_rels/slide9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1.png" Type="http://schemas.openxmlformats.org/officeDocument/2006/relationships/image"/></Relationships>
</file>

<file path=ppt/slides/_rels/slide9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2.png" Type="http://schemas.openxmlformats.org/officeDocument/2006/relationships/image"/></Relationships>
</file>

<file path=ppt/slides/_rels/slide9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13.png" Type="http://schemas.openxmlformats.org/officeDocument/2006/relationships/image"/><Relationship Id="rId4" Target="../media/image114.png" Type="http://schemas.openxmlformats.org/officeDocument/2006/relationships/image"/></Relationships>
</file>

<file path=ppt/slides/_rels/slide9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slide1.xml><?xml version="1.0" encoding="utf-8"?>
<p:sld xmlns:p="http://schemas.openxmlformats.org/presentationml/2006/main" xmlns:a="http://schemas.openxmlformats.org/drawingml/2006/main">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513113" y="1384183"/>
            <a:ext cx="15261774" cy="4593220"/>
            <a:chOff x="0" y="0"/>
            <a:chExt cx="20349032" cy="6124293"/>
          </a:xfrm>
        </p:grpSpPr>
        <p:sp>
          <p:nvSpPr>
            <p:cNvPr name="Freeform 3" id="3"/>
            <p:cNvSpPr/>
            <p:nvPr/>
          </p:nvSpPr>
          <p:spPr>
            <a:xfrm flipH="false" flipV="false" rot="0">
              <a:off x="0" y="0"/>
              <a:ext cx="20349031" cy="6124298"/>
            </a:xfrm>
            <a:custGeom>
              <a:avLst/>
              <a:gdLst/>
              <a:ahLst/>
              <a:cxnLst/>
              <a:rect r="r" b="b" t="t" l="l"/>
              <a:pathLst>
                <a:path h="6124298" w="20349031">
                  <a:moveTo>
                    <a:pt x="0" y="0"/>
                  </a:moveTo>
                  <a:lnTo>
                    <a:pt x="20349031" y="0"/>
                  </a:lnTo>
                  <a:lnTo>
                    <a:pt x="20349031" y="6124298"/>
                  </a:lnTo>
                  <a:lnTo>
                    <a:pt x="0" y="6124298"/>
                  </a:lnTo>
                  <a:close/>
                </a:path>
              </a:pathLst>
            </a:custGeom>
            <a:solidFill>
              <a:srgbClr val="FFFFFF">
                <a:alpha val="0"/>
              </a:srgbClr>
            </a:solidFill>
          </p:spPr>
        </p:sp>
        <p:sp>
          <p:nvSpPr>
            <p:cNvPr name="TextBox 4" id="4"/>
            <p:cNvSpPr txBox="true"/>
            <p:nvPr/>
          </p:nvSpPr>
          <p:spPr>
            <a:xfrm>
              <a:off x="0" y="104775"/>
              <a:ext cx="20349032" cy="6019518"/>
            </a:xfrm>
            <a:prstGeom prst="rect">
              <a:avLst/>
            </a:prstGeom>
          </p:spPr>
          <p:txBody>
            <a:bodyPr anchor="b" rtlCol="false" tIns="0" lIns="0" bIns="0" rIns="0"/>
            <a:lstStyle/>
            <a:p>
              <a:pPr algn="ctr">
                <a:lnSpc>
                  <a:spcPts val="10497"/>
                </a:lnSpc>
              </a:pPr>
              <a:r>
                <a:rPr lang="en-US" sz="9719">
                  <a:solidFill>
                    <a:srgbClr val="F2EDE4"/>
                  </a:solidFill>
                  <a:latin typeface="Garamond"/>
                  <a:ea typeface="Garamond"/>
                  <a:cs typeface="Garamond"/>
                  <a:sym typeface="Garamond"/>
                </a:rPr>
                <a:t>Abordaje Dermatofuncional </a:t>
              </a:r>
            </a:p>
            <a:p>
              <a:pPr algn="ctr">
                <a:lnSpc>
                  <a:spcPts val="10497"/>
                </a:lnSpc>
              </a:pPr>
              <a:r>
                <a:rPr lang="en-US" sz="9719">
                  <a:solidFill>
                    <a:srgbClr val="F2EDE4"/>
                  </a:solidFill>
                  <a:latin typeface="Garamond"/>
                  <a:ea typeface="Garamond"/>
                  <a:cs typeface="Garamond"/>
                  <a:sym typeface="Garamond"/>
                </a:rPr>
                <a:t>en </a:t>
              </a:r>
              <a:r>
                <a:rPr lang="en-US" sz="9719">
                  <a:solidFill>
                    <a:srgbClr val="F2EDE4"/>
                  </a:solidFill>
                  <a:latin typeface="Garamond"/>
                  <a:ea typeface="Garamond"/>
                  <a:cs typeface="Garamond"/>
                  <a:sym typeface="Garamond"/>
                </a:rPr>
                <a:t>Cirurgías Comunes </a:t>
              </a:r>
            </a:p>
            <a:p>
              <a:pPr algn="ctr">
                <a:lnSpc>
                  <a:spcPts val="10497"/>
                </a:lnSpc>
              </a:pPr>
              <a:r>
                <a:rPr lang="en-US" sz="9719">
                  <a:solidFill>
                    <a:srgbClr val="F2EDE4"/>
                  </a:solidFill>
                  <a:latin typeface="Garamond"/>
                  <a:ea typeface="Garamond"/>
                  <a:cs typeface="Garamond"/>
                  <a:sym typeface="Garamond"/>
                </a:rPr>
                <a:t>Corporal y Facial</a:t>
              </a:r>
            </a:p>
          </p:txBody>
        </p:sp>
      </p:grpSp>
      <p:sp>
        <p:nvSpPr>
          <p:cNvPr name="TextBox 5" id="5"/>
          <p:cNvSpPr txBox="true"/>
          <p:nvPr/>
        </p:nvSpPr>
        <p:spPr>
          <a:xfrm rot="0">
            <a:off x="325947" y="6885106"/>
            <a:ext cx="17636105" cy="1289978"/>
          </a:xfrm>
          <a:prstGeom prst="rect">
            <a:avLst/>
          </a:prstGeom>
        </p:spPr>
        <p:txBody>
          <a:bodyPr anchor="t" rtlCol="false" tIns="0" lIns="0" bIns="0" rIns="0">
            <a:spAutoFit/>
          </a:bodyPr>
          <a:lstStyle/>
          <a:p>
            <a:pPr algn="ctr">
              <a:lnSpc>
                <a:spcPts val="5066"/>
              </a:lnSpc>
            </a:pPr>
            <a:r>
              <a:rPr lang="en-US" sz="4691">
                <a:solidFill>
                  <a:srgbClr val="F2EDE4"/>
                </a:solidFill>
                <a:latin typeface="Garamond"/>
                <a:ea typeface="Garamond"/>
                <a:cs typeface="Garamond"/>
                <a:sym typeface="Garamond"/>
              </a:rPr>
              <a:t>Ministrante: </a:t>
            </a:r>
            <a:r>
              <a:rPr lang="en-US" sz="4691">
                <a:solidFill>
                  <a:srgbClr val="F2EDE4"/>
                </a:solidFill>
                <a:latin typeface="Garamond"/>
                <a:ea typeface="Garamond"/>
                <a:cs typeface="Garamond"/>
                <a:sym typeface="Garamond"/>
              </a:rPr>
              <a:t>Franciane Cardoso Ramos</a:t>
            </a:r>
          </a:p>
          <a:p>
            <a:pPr algn="ctr">
              <a:lnSpc>
                <a:spcPts val="5066"/>
              </a:lnSpc>
            </a:pPr>
            <a:r>
              <a:rPr lang="en-US" sz="4691">
                <a:solidFill>
                  <a:srgbClr val="F2EDE4"/>
                </a:solidFill>
                <a:latin typeface="Garamond"/>
                <a:ea typeface="Garamond"/>
                <a:cs typeface="Garamond"/>
                <a:sym typeface="Garamond"/>
              </a:rPr>
              <a:t>Fisioterapeuta Dermatofuncional</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Blefaroplastia</a:t>
              </a:r>
            </a:p>
          </p:txBody>
        </p:sp>
      </p:grpSp>
      <p:grpSp>
        <p:nvGrpSpPr>
          <p:cNvPr name="Group 5" id="5"/>
          <p:cNvGrpSpPr/>
          <p:nvPr/>
        </p:nvGrpSpPr>
        <p:grpSpPr>
          <a:xfrm rot="0">
            <a:off x="5999940" y="3101483"/>
            <a:ext cx="6288119" cy="5835891"/>
            <a:chOff x="0" y="0"/>
            <a:chExt cx="8384159" cy="7781188"/>
          </a:xfrm>
        </p:grpSpPr>
        <p:sp>
          <p:nvSpPr>
            <p:cNvPr name="Freeform 6" id="6"/>
            <p:cNvSpPr/>
            <p:nvPr/>
          </p:nvSpPr>
          <p:spPr>
            <a:xfrm flipH="false" flipV="false" rot="0">
              <a:off x="0" y="0"/>
              <a:ext cx="8384159" cy="7781163"/>
            </a:xfrm>
            <a:custGeom>
              <a:avLst/>
              <a:gdLst/>
              <a:ahLst/>
              <a:cxnLst/>
              <a:rect r="r" b="b" t="t" l="l"/>
              <a:pathLst>
                <a:path h="7781163" w="8384159">
                  <a:moveTo>
                    <a:pt x="0" y="0"/>
                  </a:moveTo>
                  <a:lnTo>
                    <a:pt x="8384159" y="0"/>
                  </a:lnTo>
                  <a:lnTo>
                    <a:pt x="8384159" y="7781163"/>
                  </a:lnTo>
                  <a:lnTo>
                    <a:pt x="0" y="7781163"/>
                  </a:lnTo>
                  <a:lnTo>
                    <a:pt x="0" y="0"/>
                  </a:lnTo>
                  <a:close/>
                </a:path>
              </a:pathLst>
            </a:custGeom>
            <a:blipFill>
              <a:blip r:embed="rId3"/>
              <a:stretch>
                <a:fillRect l="0" t="0" r="0" b="0"/>
              </a:stretch>
            </a:blipFill>
          </p:spPr>
        </p:sp>
      </p:grpSp>
    </p:spTree>
  </p:cSld>
  <p:clrMapOvr>
    <a:masterClrMapping/>
  </p:clrMapOvr>
</p:sld>
</file>

<file path=ppt/slides/slide10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La técnica puede variar según el agresor, y puede haber cambios en la intensidad del contacto, las maniobras y la dirección del masaje, que, a pesar de estar siempre en la dirección fisiológica de la circulación, pueden comenzar de forma proximal o distal al segmento tratado. </a:t>
            </a:r>
          </a:p>
          <a:p>
            <a:pPr algn="l" marL="760095" indent="-380048" lvl="1">
              <a:lnSpc>
                <a:spcPts val="4536"/>
              </a:lnSpc>
            </a:pPr>
          </a:p>
          <a:p>
            <a:pPr algn="l" marL="760095" indent="-380048" lvl="1">
              <a:lnSpc>
                <a:spcPts val="4536"/>
              </a:lnSpc>
            </a:pPr>
            <a:r>
              <a:rPr lang="en-US" sz="4200">
                <a:solidFill>
                  <a:srgbClr val="FFFFFF"/>
                </a:solidFill>
                <a:latin typeface="Garamond"/>
                <a:ea typeface="Garamond"/>
                <a:cs typeface="Garamond"/>
                <a:sym typeface="Garamond"/>
              </a:rPr>
              <a:t>La dirección del masaje es siempre en la misma dirección que el flujo de la circulación de retorno, analizando durante la evaluación el grado de afectación y las regiones a las que debe evacuarse el líquido edema.</a:t>
            </a:r>
          </a:p>
        </p:txBody>
      </p:sp>
    </p:spTree>
  </p:cSld>
  <p:clrMapOvr>
    <a:masterClrMapping/>
  </p:clrMapOvr>
</p:sld>
</file>

<file path=ppt/slides/slide10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grpSp>
        <p:nvGrpSpPr>
          <p:cNvPr name="Group 5" id="5"/>
          <p:cNvGrpSpPr/>
          <p:nvPr/>
        </p:nvGrpSpPr>
        <p:grpSpPr>
          <a:xfrm rot="0">
            <a:off x="9144000" y="2381174"/>
            <a:ext cx="6896833" cy="6896833"/>
            <a:chOff x="0" y="0"/>
            <a:chExt cx="9195778" cy="9195778"/>
          </a:xfrm>
        </p:grpSpPr>
        <p:sp>
          <p:nvSpPr>
            <p:cNvPr name="Freeform 6" id="6"/>
            <p:cNvSpPr/>
            <p:nvPr/>
          </p:nvSpPr>
          <p:spPr>
            <a:xfrm flipH="false" flipV="false" rot="0">
              <a:off x="0" y="0"/>
              <a:ext cx="9195816" cy="9195816"/>
            </a:xfrm>
            <a:custGeom>
              <a:avLst/>
              <a:gdLst/>
              <a:ahLst/>
              <a:cxnLst/>
              <a:rect r="r" b="b" t="t" l="l"/>
              <a:pathLst>
                <a:path h="9195816" w="9195816">
                  <a:moveTo>
                    <a:pt x="0" y="0"/>
                  </a:moveTo>
                  <a:lnTo>
                    <a:pt x="9195816" y="0"/>
                  </a:lnTo>
                  <a:lnTo>
                    <a:pt x="9195816" y="9195816"/>
                  </a:lnTo>
                  <a:lnTo>
                    <a:pt x="0" y="9195816"/>
                  </a:lnTo>
                  <a:lnTo>
                    <a:pt x="0" y="0"/>
                  </a:lnTo>
                  <a:close/>
                </a:path>
              </a:pathLst>
            </a:custGeom>
            <a:blipFill>
              <a:blip r:embed="rId3"/>
              <a:stretch>
                <a:fillRect l="0" t="0" r="0" b="0"/>
              </a:stretch>
            </a:blipFill>
          </p:spPr>
        </p:sp>
      </p:grpSp>
      <p:grpSp>
        <p:nvGrpSpPr>
          <p:cNvPr name="Group 7" id="7"/>
          <p:cNvGrpSpPr/>
          <p:nvPr/>
        </p:nvGrpSpPr>
        <p:grpSpPr>
          <a:xfrm rot="0">
            <a:off x="1656045" y="3497456"/>
            <a:ext cx="6494602" cy="4973993"/>
            <a:chOff x="0" y="0"/>
            <a:chExt cx="8659470" cy="6631991"/>
          </a:xfrm>
        </p:grpSpPr>
        <p:sp>
          <p:nvSpPr>
            <p:cNvPr name="Freeform 8" id="8"/>
            <p:cNvSpPr/>
            <p:nvPr/>
          </p:nvSpPr>
          <p:spPr>
            <a:xfrm flipH="false" flipV="false" rot="0">
              <a:off x="0" y="0"/>
              <a:ext cx="8659495" cy="6631940"/>
            </a:xfrm>
            <a:custGeom>
              <a:avLst/>
              <a:gdLst/>
              <a:ahLst/>
              <a:cxnLst/>
              <a:rect r="r" b="b" t="t" l="l"/>
              <a:pathLst>
                <a:path h="6631940" w="8659495">
                  <a:moveTo>
                    <a:pt x="0" y="0"/>
                  </a:moveTo>
                  <a:lnTo>
                    <a:pt x="8659495" y="0"/>
                  </a:lnTo>
                  <a:lnTo>
                    <a:pt x="8659495" y="6631940"/>
                  </a:lnTo>
                  <a:lnTo>
                    <a:pt x="0" y="6631940"/>
                  </a:lnTo>
                  <a:lnTo>
                    <a:pt x="0" y="0"/>
                  </a:lnTo>
                  <a:close/>
                </a:path>
              </a:pathLst>
            </a:custGeom>
            <a:blipFill>
              <a:blip r:embed="rId4"/>
              <a:stretch>
                <a:fillRect l="0" t="-26" r="0" b="-26"/>
              </a:stretch>
            </a:blipFill>
          </p:spPr>
        </p:sp>
      </p:grpSp>
    </p:spTree>
  </p:cSld>
  <p:clrMapOvr>
    <a:masterClrMapping/>
  </p:clrMapOvr>
</p:sld>
</file>

<file path=ppt/slides/slide10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998923" y="3080542"/>
            <a:ext cx="16260377" cy="5429250"/>
          </a:xfrm>
          <a:prstGeom prst="rect">
            <a:avLst/>
          </a:prstGeom>
        </p:spPr>
        <p:txBody>
          <a:bodyPr anchor="t" rtlCol="false" tIns="0" lIns="0" bIns="0" rIns="0">
            <a:spAutoFit/>
          </a:bodyPr>
          <a:lstStyle/>
          <a:p>
            <a:pPr algn="l" marL="904871" indent="-452436" lvl="1">
              <a:lnSpc>
                <a:spcPts val="5399"/>
              </a:lnSpc>
              <a:buFont typeface="Arial"/>
              <a:buChar char="•"/>
            </a:pPr>
            <a:r>
              <a:rPr lang="en-US" b="true" sz="4999">
                <a:solidFill>
                  <a:srgbClr val="FFFFFF"/>
                </a:solidFill>
                <a:latin typeface="Garamond Bold"/>
                <a:ea typeface="Garamond Bold"/>
                <a:cs typeface="Garamond Bold"/>
                <a:sym typeface="Garamond Bold"/>
              </a:rPr>
              <a:t>Drenaje Linfático Inverso, ¿qué es? </a:t>
            </a:r>
          </a:p>
          <a:p>
            <a:pPr algn="l" marL="904871" indent="-452436" lvl="1">
              <a:lnSpc>
                <a:spcPts val="5399"/>
              </a:lnSpc>
            </a:pPr>
            <a:r>
              <a:rPr lang="en-US" sz="4999">
                <a:solidFill>
                  <a:srgbClr val="FFFFFF"/>
                </a:solidFill>
                <a:latin typeface="Garamond"/>
                <a:ea typeface="Garamond"/>
                <a:cs typeface="Garamond"/>
                <a:sym typeface="Garamond"/>
              </a:rPr>
              <a:t>En cirugías en las que se ha extirpado tejido cutáneo con modificaciones en las vías linfáticas, es necesario encontrar otras vías hacia la linfa, ya que la vía normal se verá afectada. </a:t>
            </a:r>
          </a:p>
          <a:p>
            <a:pPr algn="l" marL="904871" indent="-452436" lvl="1">
              <a:lnSpc>
                <a:spcPts val="5399"/>
              </a:lnSpc>
            </a:pPr>
          </a:p>
          <a:p>
            <a:pPr algn="l" marL="904871" indent="-452436" lvl="1">
              <a:lnSpc>
                <a:spcPts val="5399"/>
              </a:lnSpc>
            </a:pPr>
            <a:r>
              <a:rPr lang="en-US" sz="4999">
                <a:solidFill>
                  <a:srgbClr val="FFFFFF"/>
                </a:solidFill>
                <a:latin typeface="Garamond"/>
                <a:ea typeface="Garamond"/>
                <a:cs typeface="Garamond"/>
                <a:sym typeface="Garamond"/>
              </a:rPr>
              <a:t>Para esto, algunos autores han descrito lo que llamamos drenaje linfático inverso, es decir, los vasos linfáticos iniciales son valvados. Y así la linfa puede ir como queramos.</a:t>
            </a:r>
          </a:p>
        </p:txBody>
      </p:sp>
    </p:spTree>
  </p:cSld>
  <p:clrMapOvr>
    <a:masterClrMapping/>
  </p:clrMapOvr>
</p:sld>
</file>

<file path=ppt/slides/slide10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674370" y="2936490"/>
            <a:ext cx="16939260" cy="4461646"/>
          </a:xfrm>
          <a:prstGeom prst="rect">
            <a:avLst/>
          </a:prstGeom>
        </p:spPr>
        <p:txBody>
          <a:bodyPr anchor="t" rtlCol="false" tIns="0" lIns="0" bIns="0" rIns="0">
            <a:spAutoFit/>
          </a:bodyPr>
          <a:lstStyle/>
          <a:p>
            <a:pPr algn="l">
              <a:lnSpc>
                <a:spcPts val="4928"/>
              </a:lnSpc>
            </a:pPr>
          </a:p>
          <a:p>
            <a:pPr algn="l" marL="825851" indent="-412926" lvl="1">
              <a:lnSpc>
                <a:spcPts val="4928"/>
              </a:lnSpc>
              <a:buFont typeface="Arial"/>
              <a:buChar char="•"/>
            </a:pPr>
            <a:r>
              <a:rPr lang="en-US" sz="4563">
                <a:solidFill>
                  <a:srgbClr val="FFFFFF"/>
                </a:solidFill>
                <a:latin typeface="Garamond"/>
                <a:ea typeface="Garamond"/>
                <a:cs typeface="Garamond"/>
                <a:sym typeface="Garamond"/>
              </a:rPr>
              <a:t>Sin embargo, en los procedimientos que eliminan tejido cutáneo, no hay interferencia en el flujo linfático; el drenaje linfático puede no experimentar cambios en su trayectoria, manteniendo así su fisiología.</a:t>
            </a:r>
          </a:p>
          <a:p>
            <a:pPr algn="l">
              <a:lnSpc>
                <a:spcPts val="5632"/>
              </a:lnSpc>
            </a:pPr>
          </a:p>
          <a:p>
            <a:pPr algn="l" marL="825851" indent="-412926" lvl="1">
              <a:lnSpc>
                <a:spcPts val="4928"/>
              </a:lnSpc>
              <a:buFont typeface="Arial"/>
              <a:buChar char="•"/>
            </a:pPr>
            <a:r>
              <a:rPr lang="en-US" sz="4563">
                <a:solidFill>
                  <a:srgbClr val="FFFFFF"/>
                </a:solidFill>
                <a:latin typeface="Garamond"/>
                <a:ea typeface="Garamond"/>
                <a:cs typeface="Garamond"/>
                <a:sym typeface="Garamond"/>
              </a:rPr>
              <a:t> Por ejemplo, en la liposucción o mamoplastia, en las que no hay cambios en el flujo fisiológico de las vías linfáticas.</a:t>
            </a:r>
          </a:p>
        </p:txBody>
      </p:sp>
    </p:spTree>
  </p:cSld>
  <p:clrMapOvr>
    <a:masterClrMapping/>
  </p:clrMapOvr>
</p:sld>
</file>

<file path=ppt/slides/slide10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Electroterapia postoperatoria</a:t>
              </a:r>
            </a:p>
          </p:txBody>
        </p:sp>
      </p:grpSp>
      <p:sp>
        <p:nvSpPr>
          <p:cNvPr name="TextBox 5" id="5"/>
          <p:cNvSpPr txBox="true"/>
          <p:nvPr/>
        </p:nvSpPr>
        <p:spPr>
          <a:xfrm rot="0">
            <a:off x="846347" y="2574131"/>
            <a:ext cx="15590520" cy="4829556"/>
          </a:xfrm>
          <a:prstGeom prst="rect">
            <a:avLst/>
          </a:prstGeom>
        </p:spPr>
        <p:txBody>
          <a:bodyPr anchor="t" rtlCol="false" tIns="0" lIns="0" bIns="0" rIns="0">
            <a:spAutoFit/>
          </a:bodyPr>
          <a:lstStyle/>
          <a:p>
            <a:pPr algn="l" marL="796289" indent="-398145" lvl="1">
              <a:lnSpc>
                <a:spcPts val="4751"/>
              </a:lnSpc>
              <a:buFont typeface="Arial"/>
              <a:buChar char="•"/>
            </a:pPr>
            <a:r>
              <a:rPr lang="en-US" sz="4399">
                <a:solidFill>
                  <a:srgbClr val="FFFFFF"/>
                </a:solidFill>
                <a:latin typeface="Garamond"/>
                <a:ea typeface="Garamond"/>
                <a:cs typeface="Garamond"/>
                <a:sym typeface="Garamond"/>
              </a:rPr>
              <a:t>Terapia láser terapéutica o terapia láser</a:t>
            </a:r>
          </a:p>
          <a:p>
            <a:pPr algn="l" marL="796289" indent="-398145" lvl="1">
              <a:lnSpc>
                <a:spcPts val="4751"/>
              </a:lnSpc>
              <a:buFont typeface="Arial"/>
              <a:buChar char="•"/>
            </a:pPr>
            <a:r>
              <a:rPr lang="en-US" sz="4399">
                <a:solidFill>
                  <a:srgbClr val="FFFFFF"/>
                </a:solidFill>
                <a:latin typeface="Garamond"/>
                <a:ea typeface="Garamond"/>
                <a:cs typeface="Garamond"/>
                <a:sym typeface="Garamond"/>
              </a:rPr>
              <a:t>Nombre dado al láser de baja intensidad;</a:t>
            </a:r>
          </a:p>
          <a:p>
            <a:pPr algn="l" marL="796289" indent="-398145" lvl="1">
              <a:lnSpc>
                <a:spcPts val="4751"/>
              </a:lnSpc>
              <a:buFont typeface="Arial"/>
              <a:buChar char="•"/>
            </a:pPr>
            <a:r>
              <a:rPr lang="en-US" sz="4399">
                <a:solidFill>
                  <a:srgbClr val="FFFFFF"/>
                </a:solidFill>
                <a:latin typeface="Garamond"/>
                <a:ea typeface="Garamond"/>
                <a:cs typeface="Garamond"/>
                <a:sym typeface="Garamond"/>
              </a:rPr>
              <a:t>El láser terapéutico tiene propiedades analgésicas, que ayudan a reducir el dolor, y es antiinflamatorio;</a:t>
            </a:r>
          </a:p>
          <a:p>
            <a:pPr algn="l" marL="796289" indent="-398145" lvl="1">
              <a:lnSpc>
                <a:spcPts val="4751"/>
              </a:lnSpc>
              <a:buFont typeface="Arial"/>
              <a:buChar char="•"/>
            </a:pPr>
            <a:r>
              <a:rPr lang="en-US" sz="4399">
                <a:solidFill>
                  <a:srgbClr val="FFFFFF"/>
                </a:solidFill>
                <a:latin typeface="Garamond"/>
                <a:ea typeface="Garamond"/>
                <a:cs typeface="Garamond"/>
                <a:sym typeface="Garamond"/>
              </a:rPr>
              <a:t>Promueven una acción biomoduladora, caracterizada por la reparación del tejido epitelial (piel) debido al aumento de la circulación sanguínea local;</a:t>
            </a:r>
          </a:p>
          <a:p>
            <a:pPr algn="l" marL="796289" indent="-398145" lvl="1">
              <a:lnSpc>
                <a:spcPts val="4751"/>
              </a:lnSpc>
              <a:buFont typeface="Arial"/>
              <a:buChar char="•"/>
            </a:pPr>
            <a:r>
              <a:rPr lang="en-US" sz="4399">
                <a:solidFill>
                  <a:srgbClr val="FFFFFF"/>
                </a:solidFill>
                <a:latin typeface="Garamond"/>
                <a:ea typeface="Garamond"/>
                <a:cs typeface="Garamond"/>
                <a:sym typeface="Garamond"/>
              </a:rPr>
              <a:t>Multiplicación celular y síntesis de colágeno.</a:t>
            </a:r>
          </a:p>
        </p:txBody>
      </p:sp>
      <p:grpSp>
        <p:nvGrpSpPr>
          <p:cNvPr name="Group 6" id="6"/>
          <p:cNvGrpSpPr/>
          <p:nvPr/>
        </p:nvGrpSpPr>
        <p:grpSpPr>
          <a:xfrm rot="0">
            <a:off x="11955837" y="7114137"/>
            <a:ext cx="3957638" cy="2600325"/>
            <a:chOff x="0" y="0"/>
            <a:chExt cx="5276850" cy="3467100"/>
          </a:xfrm>
        </p:grpSpPr>
        <p:sp>
          <p:nvSpPr>
            <p:cNvPr name="Freeform 7" id="7"/>
            <p:cNvSpPr/>
            <p:nvPr/>
          </p:nvSpPr>
          <p:spPr>
            <a:xfrm flipH="false" flipV="false" rot="0">
              <a:off x="0" y="0"/>
              <a:ext cx="5276850" cy="3467100"/>
            </a:xfrm>
            <a:custGeom>
              <a:avLst/>
              <a:gdLst/>
              <a:ahLst/>
              <a:cxnLst/>
              <a:rect r="r" b="b" t="t" l="l"/>
              <a:pathLst>
                <a:path h="3467100" w="5276850">
                  <a:moveTo>
                    <a:pt x="0" y="0"/>
                  </a:moveTo>
                  <a:lnTo>
                    <a:pt x="5276850" y="0"/>
                  </a:lnTo>
                  <a:lnTo>
                    <a:pt x="5276850" y="3467100"/>
                  </a:lnTo>
                  <a:lnTo>
                    <a:pt x="0" y="3467100"/>
                  </a:lnTo>
                  <a:lnTo>
                    <a:pt x="0" y="0"/>
                  </a:lnTo>
                  <a:close/>
                </a:path>
              </a:pathLst>
            </a:custGeom>
            <a:blipFill>
              <a:blip r:embed="rId3"/>
              <a:stretch>
                <a:fillRect l="0" t="0" r="0" b="0"/>
              </a:stretch>
            </a:blipFill>
          </p:spPr>
        </p:sp>
      </p:grpSp>
    </p:spTree>
  </p:cSld>
  <p:clrMapOvr>
    <a:masterClrMapping/>
  </p:clrMapOvr>
</p:sld>
</file>

<file path=ppt/slides/slide10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Electroterapia postoperatoria</a:t>
              </a:r>
            </a:p>
          </p:txBody>
        </p:sp>
      </p:grpSp>
      <p:sp>
        <p:nvSpPr>
          <p:cNvPr name="TextBox 5" id="5"/>
          <p:cNvSpPr txBox="true"/>
          <p:nvPr/>
        </p:nvSpPr>
        <p:spPr>
          <a:xfrm rot="0">
            <a:off x="1348740" y="2831783"/>
            <a:ext cx="15590520" cy="6302883"/>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El uso temprano del láser terapéutico en el periodo postoperatorio da resultados satisfactorios en las primeras aplicaciones.</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Los principales efectos deseados con el uso de la terapia láser en este periodo son:</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Mayor velocidad de curación;</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Previene o minimiza los queloides; </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Disminución del dolor.</a:t>
            </a:r>
          </a:p>
        </p:txBody>
      </p:sp>
    </p:spTree>
  </p:cSld>
  <p:clrMapOvr>
    <a:masterClrMapping/>
  </p:clrMapOvr>
</p:sld>
</file>

<file path=ppt/slides/slide10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Electroterapia postoperatoria</a:t>
              </a:r>
            </a:p>
          </p:txBody>
        </p:sp>
      </p:grpSp>
      <p:sp>
        <p:nvSpPr>
          <p:cNvPr name="TextBox 5" id="5"/>
          <p:cNvSpPr txBox="true"/>
          <p:nvPr/>
        </p:nvSpPr>
        <p:spPr>
          <a:xfrm rot="0">
            <a:off x="662857" y="2917811"/>
            <a:ext cx="16962287" cy="4996293"/>
          </a:xfrm>
          <a:prstGeom prst="rect">
            <a:avLst/>
          </a:prstGeom>
        </p:spPr>
        <p:txBody>
          <a:bodyPr anchor="t" rtlCol="false" tIns="0" lIns="0" bIns="0" rIns="0">
            <a:spAutoFit/>
          </a:bodyPr>
          <a:lstStyle/>
          <a:p>
            <a:pPr algn="l" marL="826974" indent="-413487" lvl="1">
              <a:lnSpc>
                <a:spcPts val="4935"/>
              </a:lnSpc>
              <a:buFont typeface="Arial"/>
              <a:buChar char="•"/>
            </a:pPr>
            <a:r>
              <a:rPr lang="en-US" sz="4569">
                <a:solidFill>
                  <a:srgbClr val="FFFFFF"/>
                </a:solidFill>
                <a:latin typeface="Garamond"/>
                <a:ea typeface="Garamond"/>
                <a:cs typeface="Garamond"/>
                <a:sym typeface="Garamond"/>
              </a:rPr>
              <a:t>Según Borges (2006), la densidad del dispositivo se mide en julios/cm2, que es igual a la potencia (mW) del dispositivo, multiplicada por el tiempo en segundos, dividida por el área de emisión al cuadrado.</a:t>
            </a:r>
          </a:p>
          <a:p>
            <a:pPr algn="l" marL="826974" indent="-413487" lvl="1">
              <a:lnSpc>
                <a:spcPts val="4935"/>
              </a:lnSpc>
            </a:pPr>
          </a:p>
          <a:p>
            <a:pPr algn="l" marL="826974" indent="-413487" lvl="1">
              <a:lnSpc>
                <a:spcPts val="4935"/>
              </a:lnSpc>
            </a:pPr>
            <a:r>
              <a:rPr lang="en-US" sz="4569">
                <a:solidFill>
                  <a:srgbClr val="FFFFFF"/>
                </a:solidFill>
                <a:latin typeface="Garamond"/>
                <a:ea typeface="Garamond"/>
                <a:cs typeface="Garamond"/>
                <a:sym typeface="Garamond"/>
              </a:rPr>
              <a:t>Efecto analgésico: 2 a 4 julios/cm2</a:t>
            </a:r>
          </a:p>
          <a:p>
            <a:pPr algn="l" marL="826974" indent="-413487" lvl="1">
              <a:lnSpc>
                <a:spcPts val="4935"/>
              </a:lnSpc>
            </a:pPr>
            <a:r>
              <a:rPr lang="en-US" sz="4569">
                <a:solidFill>
                  <a:srgbClr val="FFFFFF"/>
                </a:solidFill>
                <a:latin typeface="Garamond"/>
                <a:ea typeface="Garamond"/>
                <a:cs typeface="Garamond"/>
                <a:sym typeface="Garamond"/>
              </a:rPr>
              <a:t>Efecto regenerativo/curativo: 3 a 6 julios/cm2</a:t>
            </a:r>
          </a:p>
          <a:p>
            <a:pPr algn="l" marL="826974" indent="-413487" lvl="1">
              <a:lnSpc>
                <a:spcPts val="4935"/>
              </a:lnSpc>
            </a:pPr>
            <a:r>
              <a:rPr lang="en-US" sz="4569">
                <a:solidFill>
                  <a:srgbClr val="FFFFFF"/>
                </a:solidFill>
                <a:latin typeface="Garamond"/>
                <a:ea typeface="Garamond"/>
                <a:cs typeface="Garamond"/>
                <a:sym typeface="Garamond"/>
              </a:rPr>
              <a:t>Efecto circulatorio: 1 a 3 julios/cm2</a:t>
            </a:r>
          </a:p>
          <a:p>
            <a:pPr algn="l" marL="826974" indent="-413487" lvl="1">
              <a:lnSpc>
                <a:spcPts val="4935"/>
              </a:lnSpc>
            </a:pPr>
            <a:r>
              <a:rPr lang="en-US" sz="4569">
                <a:solidFill>
                  <a:srgbClr val="FFFFFF"/>
                </a:solidFill>
                <a:latin typeface="Garamond"/>
                <a:ea typeface="Garamond"/>
                <a:cs typeface="Garamond"/>
                <a:sym typeface="Garamond"/>
              </a:rPr>
              <a:t>Efecto antiinflamatorio: 1 a 3 julios/cm2-</a:t>
            </a:r>
          </a:p>
        </p:txBody>
      </p:sp>
    </p:spTree>
  </p:cSld>
  <p:clrMapOvr>
    <a:masterClrMapping/>
  </p:clrMapOvr>
</p:sld>
</file>

<file path=ppt/slides/slide10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Electroterapia postoperatoria</a:t>
              </a:r>
            </a:p>
          </p:txBody>
        </p:sp>
      </p:grpSp>
      <p:sp>
        <p:nvSpPr>
          <p:cNvPr name="TextBox 5" id="5"/>
          <p:cNvSpPr txBox="true"/>
          <p:nvPr/>
        </p:nvSpPr>
        <p:spPr>
          <a:xfrm rot="0">
            <a:off x="1348740" y="2831783"/>
            <a:ext cx="15590520" cy="5159883"/>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ULTRASSOM </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Es un equipo de ondas sonoras que provoca oscilaciones en los tejidos por los que pasan mediante el fenómeno de cavitación acústica, que comprende un mecanismo de compresión y expansión de cerámicas piezoeléctricas. </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La ecografía actúa muy rápida y eficazmente en el periodo postoperatorio, es un potente dolor antiinflamatorio y calmante postoperatorio.</a:t>
            </a:r>
          </a:p>
        </p:txBody>
      </p:sp>
    </p:spTree>
  </p:cSld>
  <p:clrMapOvr>
    <a:masterClrMapping/>
  </p:clrMapOvr>
</p:sld>
</file>

<file path=ppt/slides/slide10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Electroterapia postoperatoria</a:t>
              </a:r>
            </a:p>
          </p:txBody>
        </p:sp>
      </p:grpSp>
      <p:sp>
        <p:nvSpPr>
          <p:cNvPr name="TextBox 5" id="5"/>
          <p:cNvSpPr txBox="true"/>
          <p:nvPr/>
        </p:nvSpPr>
        <p:spPr>
          <a:xfrm rot="0">
            <a:off x="1028700" y="2583656"/>
            <a:ext cx="15590520" cy="2873883"/>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ULTRASSOM</a:t>
            </a:r>
          </a:p>
          <a:p>
            <a:pPr algn="l" marL="760095" indent="-380048" lvl="1">
              <a:lnSpc>
                <a:spcPts val="4536"/>
              </a:lnSpc>
            </a:pPr>
          </a:p>
          <a:p>
            <a:pPr algn="l" marL="760095" indent="-380048" lvl="1">
              <a:lnSpc>
                <a:spcPts val="4536"/>
              </a:lnSpc>
            </a:pPr>
            <a:r>
              <a:rPr lang="en-US" sz="4200">
                <a:solidFill>
                  <a:srgbClr val="FFFFFF"/>
                </a:solidFill>
                <a:latin typeface="Garamond"/>
                <a:ea typeface="Garamond"/>
                <a:cs typeface="Garamond"/>
                <a:sym typeface="Garamond"/>
              </a:rPr>
              <a:t>Ayuda a la reabsorción de hematomas, previniendo la formación de tejido fibrótico y edema, además de prevenir y aliviar el dolor local.</a:t>
            </a:r>
          </a:p>
          <a:p>
            <a:pPr algn="l" marL="760095" indent="-380048" lvl="1">
              <a:lnSpc>
                <a:spcPts val="4536"/>
              </a:lnSpc>
            </a:pPr>
            <a:r>
              <a:rPr lang="en-US" sz="4200">
                <a:solidFill>
                  <a:srgbClr val="FFFFFF"/>
                </a:solidFill>
                <a:latin typeface="Garamond"/>
                <a:ea typeface="Garamond"/>
                <a:cs typeface="Garamond"/>
                <a:sym typeface="Garamond"/>
              </a:rPr>
              <a:t>Se utiliza en modo pulsado, 3 MHz, &lt;0,5 Wcm².</a:t>
            </a:r>
          </a:p>
        </p:txBody>
      </p:sp>
      <p:grpSp>
        <p:nvGrpSpPr>
          <p:cNvPr name="Group 6" id="6"/>
          <p:cNvGrpSpPr/>
          <p:nvPr/>
        </p:nvGrpSpPr>
        <p:grpSpPr>
          <a:xfrm rot="0">
            <a:off x="9617510" y="5953316"/>
            <a:ext cx="6802160" cy="3485617"/>
            <a:chOff x="0" y="0"/>
            <a:chExt cx="7364260" cy="3773653"/>
          </a:xfrm>
        </p:grpSpPr>
        <p:sp>
          <p:nvSpPr>
            <p:cNvPr name="Freeform 7" id="7"/>
            <p:cNvSpPr/>
            <p:nvPr/>
          </p:nvSpPr>
          <p:spPr>
            <a:xfrm flipH="false" flipV="false" rot="0">
              <a:off x="0" y="0"/>
              <a:ext cx="7364222" cy="3773678"/>
            </a:xfrm>
            <a:custGeom>
              <a:avLst/>
              <a:gdLst/>
              <a:ahLst/>
              <a:cxnLst/>
              <a:rect r="r" b="b" t="t" l="l"/>
              <a:pathLst>
                <a:path h="3773678" w="7364222">
                  <a:moveTo>
                    <a:pt x="0" y="0"/>
                  </a:moveTo>
                  <a:lnTo>
                    <a:pt x="7364222" y="0"/>
                  </a:lnTo>
                  <a:lnTo>
                    <a:pt x="7364222" y="3773678"/>
                  </a:lnTo>
                  <a:lnTo>
                    <a:pt x="0" y="3773678"/>
                  </a:lnTo>
                  <a:lnTo>
                    <a:pt x="0" y="0"/>
                  </a:lnTo>
                  <a:close/>
                </a:path>
              </a:pathLst>
            </a:custGeom>
            <a:blipFill>
              <a:blip r:embed="rId3"/>
              <a:stretch>
                <a:fillRect l="0" t="0" r="0" b="0"/>
              </a:stretch>
            </a:blipFill>
          </p:spPr>
        </p:sp>
      </p:grpSp>
    </p:spTree>
  </p:cSld>
  <p:clrMapOvr>
    <a:masterClrMapping/>
  </p:clrMapOvr>
</p:sld>
</file>

<file path=ppt/slides/slide10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Terapia manual en tejidos cicatriciales.</a:t>
              </a:r>
            </a:p>
          </p:txBody>
        </p:sp>
      </p:grpSp>
      <p:sp>
        <p:nvSpPr>
          <p:cNvPr name="TextBox 5" id="5"/>
          <p:cNvSpPr txBox="true"/>
          <p:nvPr/>
        </p:nvSpPr>
        <p:spPr>
          <a:xfrm rot="0">
            <a:off x="1028700" y="3238482"/>
            <a:ext cx="15590520" cy="3445383"/>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Fuerzas mecánicas y terapia manual</a:t>
            </a:r>
          </a:p>
          <a:p>
            <a:pPr algn="l" marL="760095" indent="-380048" lvl="1">
              <a:lnSpc>
                <a:spcPts val="4536"/>
              </a:lnSpc>
            </a:pPr>
            <a:r>
              <a:rPr lang="en-US" sz="4200">
                <a:solidFill>
                  <a:srgbClr val="FFFFFF"/>
                </a:solidFill>
                <a:latin typeface="Garamond"/>
                <a:ea typeface="Garamond"/>
                <a:cs typeface="Garamond"/>
                <a:sym typeface="Garamond"/>
              </a:rPr>
              <a:t>Los estudios demuestran que las fuerzas mecánicas influyen en la organización y el metabolismo del tejido y desempeñan un papel importante en todas las fases del proceso de reparación tisular.</a:t>
            </a:r>
          </a:p>
          <a:p>
            <a:pPr algn="l" marL="760095" indent="-380048" lvl="1">
              <a:lnSpc>
                <a:spcPts val="4536"/>
              </a:lnSpc>
            </a:pPr>
          </a:p>
          <a:p>
            <a:pPr algn="l" marL="760095" indent="-380048" lvl="1">
              <a:lnSpc>
                <a:spcPts val="4536"/>
              </a:lnSpc>
            </a:pPr>
          </a:p>
        </p:txBody>
      </p:sp>
      <p:sp>
        <p:nvSpPr>
          <p:cNvPr name="TextBox 6" id="6"/>
          <p:cNvSpPr txBox="true"/>
          <p:nvPr/>
        </p:nvSpPr>
        <p:spPr>
          <a:xfrm rot="0">
            <a:off x="1740856" y="8490309"/>
            <a:ext cx="4636227" cy="462563"/>
          </a:xfrm>
          <a:prstGeom prst="rect">
            <a:avLst/>
          </a:prstGeom>
        </p:spPr>
        <p:txBody>
          <a:bodyPr anchor="t" rtlCol="false" tIns="0" lIns="0" bIns="0" rIns="0">
            <a:spAutoFit/>
          </a:bodyPr>
          <a:lstStyle/>
          <a:p>
            <a:pPr algn="l">
              <a:lnSpc>
                <a:spcPts val="3240"/>
              </a:lnSpc>
            </a:pPr>
            <a:r>
              <a:rPr lang="en-US" sz="2700">
                <a:solidFill>
                  <a:srgbClr val="FFFFFF"/>
                </a:solidFill>
                <a:latin typeface="Garamond"/>
                <a:ea typeface="Garamond"/>
                <a:cs typeface="Garamond"/>
                <a:sym typeface="Garamond"/>
              </a:rPr>
              <a:t>Fuente: Altomare; Marx; Figueira.</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Blefaroplastia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BLEFAROPLASTIA INFERIOR</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Cirugía plástica de los párpados inferiores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Eliminación de bolsas en los párpados inferiores.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Técnicas: Transcutánea y Transconjuntival.</a:t>
            </a:r>
          </a:p>
        </p:txBody>
      </p:sp>
      <p:grpSp>
        <p:nvGrpSpPr>
          <p:cNvPr name="Group 6" id="6"/>
          <p:cNvGrpSpPr/>
          <p:nvPr/>
        </p:nvGrpSpPr>
        <p:grpSpPr>
          <a:xfrm rot="0">
            <a:off x="4153462" y="5852160"/>
            <a:ext cx="3810838" cy="3887153"/>
            <a:chOff x="0" y="0"/>
            <a:chExt cx="5081118" cy="5182870"/>
          </a:xfrm>
        </p:grpSpPr>
        <p:sp>
          <p:nvSpPr>
            <p:cNvPr name="Freeform 7" id="7"/>
            <p:cNvSpPr/>
            <p:nvPr/>
          </p:nvSpPr>
          <p:spPr>
            <a:xfrm flipH="false" flipV="false" rot="0">
              <a:off x="0" y="0"/>
              <a:ext cx="5081143" cy="5182870"/>
            </a:xfrm>
            <a:custGeom>
              <a:avLst/>
              <a:gdLst/>
              <a:ahLst/>
              <a:cxnLst/>
              <a:rect r="r" b="b" t="t" l="l"/>
              <a:pathLst>
                <a:path h="5182870" w="5081143">
                  <a:moveTo>
                    <a:pt x="0" y="0"/>
                  </a:moveTo>
                  <a:lnTo>
                    <a:pt x="5081143" y="0"/>
                  </a:lnTo>
                  <a:lnTo>
                    <a:pt x="5081143" y="5182870"/>
                  </a:lnTo>
                  <a:lnTo>
                    <a:pt x="0" y="5182870"/>
                  </a:lnTo>
                  <a:lnTo>
                    <a:pt x="0" y="0"/>
                  </a:lnTo>
                  <a:close/>
                </a:path>
              </a:pathLst>
            </a:custGeom>
            <a:blipFill>
              <a:blip r:embed="rId3"/>
              <a:stretch>
                <a:fillRect l="0" t="-45" r="0" b="-45"/>
              </a:stretch>
            </a:blipFill>
          </p:spPr>
        </p:sp>
      </p:grpSp>
      <p:grpSp>
        <p:nvGrpSpPr>
          <p:cNvPr name="Group 8" id="8"/>
          <p:cNvGrpSpPr/>
          <p:nvPr/>
        </p:nvGrpSpPr>
        <p:grpSpPr>
          <a:xfrm rot="0">
            <a:off x="10003212" y="5852160"/>
            <a:ext cx="2898400" cy="3887153"/>
            <a:chOff x="0" y="0"/>
            <a:chExt cx="3864534" cy="5182870"/>
          </a:xfrm>
        </p:grpSpPr>
        <p:sp>
          <p:nvSpPr>
            <p:cNvPr name="Freeform 9" id="9"/>
            <p:cNvSpPr/>
            <p:nvPr/>
          </p:nvSpPr>
          <p:spPr>
            <a:xfrm flipH="false" flipV="false" rot="0">
              <a:off x="0" y="0"/>
              <a:ext cx="3864483" cy="5182870"/>
            </a:xfrm>
            <a:custGeom>
              <a:avLst/>
              <a:gdLst/>
              <a:ahLst/>
              <a:cxnLst/>
              <a:rect r="r" b="b" t="t" l="l"/>
              <a:pathLst>
                <a:path h="5182870" w="3864483">
                  <a:moveTo>
                    <a:pt x="0" y="0"/>
                  </a:moveTo>
                  <a:lnTo>
                    <a:pt x="3864483" y="0"/>
                  </a:lnTo>
                  <a:lnTo>
                    <a:pt x="3864483" y="5182870"/>
                  </a:lnTo>
                  <a:lnTo>
                    <a:pt x="0" y="5182870"/>
                  </a:lnTo>
                  <a:lnTo>
                    <a:pt x="0" y="0"/>
                  </a:lnTo>
                  <a:close/>
                </a:path>
              </a:pathLst>
            </a:custGeom>
            <a:blipFill>
              <a:blip r:embed="rId4"/>
              <a:stretch>
                <a:fillRect l="0" t="-50" r="0" b="-50"/>
              </a:stretch>
            </a:blipFill>
          </p:spPr>
        </p:sp>
      </p:grpSp>
    </p:spTree>
  </p:cSld>
  <p:clrMapOvr>
    <a:masterClrMapping/>
  </p:clrMapOvr>
</p:sld>
</file>

<file path=ppt/slides/slide11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Terapia manual en tejidos cicatriciales.</a:t>
              </a:r>
            </a:p>
          </p:txBody>
        </p:sp>
      </p:grpSp>
      <p:sp>
        <p:nvSpPr>
          <p:cNvPr name="TextBox 5" id="5"/>
          <p:cNvSpPr txBox="true"/>
          <p:nvPr/>
        </p:nvSpPr>
        <p:spPr>
          <a:xfrm rot="0">
            <a:off x="1348740" y="2831783"/>
            <a:ext cx="15590520" cy="3445383"/>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Mecanotransducción</a:t>
            </a:r>
          </a:p>
          <a:p>
            <a:pPr algn="l">
              <a:lnSpc>
                <a:spcPts val="4536"/>
              </a:lnSpc>
            </a:pPr>
          </a:p>
          <a:p>
            <a:pPr algn="l" marL="760095" indent="-380048" lvl="1">
              <a:lnSpc>
                <a:spcPts val="4536"/>
              </a:lnSpc>
            </a:pPr>
            <a:r>
              <a:rPr lang="en-US" sz="4200">
                <a:solidFill>
                  <a:srgbClr val="FFFFFF"/>
                </a:solidFill>
                <a:latin typeface="Garamond"/>
                <a:ea typeface="Garamond"/>
                <a:cs typeface="Garamond"/>
                <a:sym typeface="Garamond"/>
              </a:rPr>
              <a:t>Puede definirse como cualquier intervención que introduzca fuerzas mecánicas con el objetivo de alterar las vías moleculares e inducir una respuesta celular que mejore el crecimiento, modelado, remodelación o reparación de tejidos.</a:t>
            </a:r>
          </a:p>
        </p:txBody>
      </p:sp>
    </p:spTree>
  </p:cSld>
  <p:clrMapOvr>
    <a:masterClrMapping/>
  </p:clrMapOvr>
</p:sld>
</file>

<file path=ppt/slides/slide11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Terapia manual en tejidos cicatriciales.</a:t>
              </a:r>
            </a:p>
          </p:txBody>
        </p:sp>
      </p:grpSp>
      <p:sp>
        <p:nvSpPr>
          <p:cNvPr name="TextBox 5" id="5"/>
          <p:cNvSpPr txBox="true"/>
          <p:nvPr/>
        </p:nvSpPr>
        <p:spPr>
          <a:xfrm rot="0">
            <a:off x="1348740" y="2831783"/>
            <a:ext cx="15590520" cy="5731383"/>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Fuerzas mecánicas</a:t>
            </a:r>
          </a:p>
          <a:p>
            <a:pPr algn="l">
              <a:lnSpc>
                <a:spcPts val="4536"/>
              </a:lnSpc>
            </a:pPr>
          </a:p>
          <a:p>
            <a:pPr algn="l" marL="760095" indent="-380048" lvl="1">
              <a:lnSpc>
                <a:spcPts val="4536"/>
              </a:lnSpc>
            </a:pPr>
            <a:r>
              <a:rPr lang="en-US" sz="4200">
                <a:solidFill>
                  <a:srgbClr val="FFFFFF"/>
                </a:solidFill>
                <a:latin typeface="Garamond"/>
                <a:ea typeface="Garamond"/>
                <a:cs typeface="Garamond"/>
                <a:sym typeface="Garamond"/>
              </a:rPr>
              <a:t>(A) Tensión – fuerza de tracción que aumenta las dimensiones de las celdas en la dirección de tracción;</a:t>
            </a:r>
          </a:p>
          <a:p>
            <a:pPr algn="l" marL="760095" indent="-380048" lvl="1">
              <a:lnSpc>
                <a:spcPts val="4536"/>
              </a:lnSpc>
            </a:pPr>
            <a:r>
              <a:rPr lang="en-US" sz="4200">
                <a:solidFill>
                  <a:srgbClr val="FFFFFF"/>
                </a:solidFill>
                <a:latin typeface="Garamond"/>
                <a:ea typeface="Garamond"/>
                <a:cs typeface="Garamond"/>
                <a:sym typeface="Garamond"/>
              </a:rPr>
              <a:t>(B) Compresión – fuerza de empuje que disminuye las dimensiones de la celda en la dirección del empuje;</a:t>
            </a:r>
          </a:p>
          <a:p>
            <a:pPr algn="l" marL="760095" indent="-380048" lvl="1">
              <a:lnSpc>
                <a:spcPts val="4536"/>
              </a:lnSpc>
            </a:pPr>
            <a:r>
              <a:rPr lang="en-US" sz="4200">
                <a:solidFill>
                  <a:srgbClr val="FFFFFF"/>
                </a:solidFill>
                <a:latin typeface="Garamond"/>
                <a:ea typeface="Garamond"/>
                <a:cs typeface="Garamond"/>
                <a:sym typeface="Garamond"/>
              </a:rPr>
              <a:t>(C) Cizalladura – fuerzas paralelas que empujan o tiran en direcciones opuestas para distorsionar la celda;</a:t>
            </a:r>
          </a:p>
          <a:p>
            <a:pPr algn="l" marL="760095" indent="-380048" lvl="1">
              <a:lnSpc>
                <a:spcPts val="4536"/>
              </a:lnSpc>
            </a:pPr>
            <a:r>
              <a:rPr lang="en-US" sz="4200">
                <a:solidFill>
                  <a:srgbClr val="FFFFFF"/>
                </a:solidFill>
                <a:latin typeface="Garamond"/>
                <a:ea typeface="Garamond"/>
                <a:cs typeface="Garamond"/>
                <a:sym typeface="Garamond"/>
              </a:rPr>
              <a:t>(D) Presión hidrostática – presión ejercida por el fluido circundante que cambia el volumen de la celda;</a:t>
            </a:r>
          </a:p>
        </p:txBody>
      </p:sp>
    </p:spTree>
  </p:cSld>
  <p:clrMapOvr>
    <a:masterClrMapping/>
  </p:clrMapOvr>
</p:sld>
</file>

<file path=ppt/slides/slide11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Terapia manual en tejidos cicatriciales.</a:t>
              </a:r>
            </a:p>
          </p:txBody>
        </p:sp>
      </p:grpSp>
      <p:grpSp>
        <p:nvGrpSpPr>
          <p:cNvPr name="Group 5" id="5"/>
          <p:cNvGrpSpPr/>
          <p:nvPr/>
        </p:nvGrpSpPr>
        <p:grpSpPr>
          <a:xfrm rot="0">
            <a:off x="3602403" y="3336646"/>
            <a:ext cx="11083195" cy="4735792"/>
            <a:chOff x="0" y="0"/>
            <a:chExt cx="14777593" cy="6314389"/>
          </a:xfrm>
        </p:grpSpPr>
        <p:sp>
          <p:nvSpPr>
            <p:cNvPr name="Freeform 6" id="6"/>
            <p:cNvSpPr/>
            <p:nvPr/>
          </p:nvSpPr>
          <p:spPr>
            <a:xfrm flipH="false" flipV="false" rot="0">
              <a:off x="0" y="0"/>
              <a:ext cx="14777593" cy="6314440"/>
            </a:xfrm>
            <a:custGeom>
              <a:avLst/>
              <a:gdLst/>
              <a:ahLst/>
              <a:cxnLst/>
              <a:rect r="r" b="b" t="t" l="l"/>
              <a:pathLst>
                <a:path h="6314440" w="14777593">
                  <a:moveTo>
                    <a:pt x="0" y="0"/>
                  </a:moveTo>
                  <a:lnTo>
                    <a:pt x="14777593" y="0"/>
                  </a:lnTo>
                  <a:lnTo>
                    <a:pt x="14777593" y="6314440"/>
                  </a:lnTo>
                  <a:lnTo>
                    <a:pt x="0" y="6314440"/>
                  </a:lnTo>
                  <a:lnTo>
                    <a:pt x="0" y="0"/>
                  </a:lnTo>
                  <a:close/>
                </a:path>
              </a:pathLst>
            </a:custGeom>
            <a:blipFill>
              <a:blip r:embed="rId3"/>
              <a:stretch>
                <a:fillRect l="0" t="0" r="0" b="-51843"/>
              </a:stretch>
            </a:blipFill>
          </p:spPr>
        </p:sp>
      </p:grpSp>
      <p:sp>
        <p:nvSpPr>
          <p:cNvPr name="TextBox 7" id="7"/>
          <p:cNvSpPr txBox="true"/>
          <p:nvPr/>
        </p:nvSpPr>
        <p:spPr>
          <a:xfrm rot="0">
            <a:off x="2120170" y="8956348"/>
            <a:ext cx="14047651" cy="702916"/>
          </a:xfrm>
          <a:prstGeom prst="rect">
            <a:avLst/>
          </a:prstGeom>
        </p:spPr>
        <p:txBody>
          <a:bodyPr anchor="t" rtlCol="false" tIns="0" lIns="0" bIns="0" rIns="0">
            <a:spAutoFit/>
          </a:bodyPr>
          <a:lstStyle/>
          <a:p>
            <a:pPr algn="l">
              <a:lnSpc>
                <a:spcPts val="2520"/>
              </a:lnSpc>
            </a:pPr>
            <a:r>
              <a:rPr lang="en-US" sz="2100">
                <a:solidFill>
                  <a:srgbClr val="FFFFFF"/>
                </a:solidFill>
                <a:latin typeface="Garamond"/>
                <a:ea typeface="Garamond"/>
                <a:cs typeface="Garamond"/>
                <a:sym typeface="Garamond"/>
              </a:rPr>
              <a:t>Thompson, W.R Scott. A., Loghmani, M. T., M.T. Warden, S. J.(2015). Understanding Mechanobiology: Physical Therapists as a Force</a:t>
            </a:r>
          </a:p>
          <a:p>
            <a:pPr algn="l">
              <a:lnSpc>
                <a:spcPts val="2520"/>
              </a:lnSpc>
            </a:pPr>
            <a:r>
              <a:rPr lang="en-US" sz="2100">
                <a:solidFill>
                  <a:srgbClr val="FFFFFF"/>
                </a:solidFill>
                <a:latin typeface="Garamond"/>
                <a:ea typeface="Garamond"/>
                <a:cs typeface="Garamond"/>
                <a:sym typeface="Garamond"/>
              </a:rPr>
              <a:t>In Mechanoterapy and Musculokeletal Regenerative Rehabilition. Physical therapy, 96(4), 560-9.</a:t>
            </a:r>
          </a:p>
        </p:txBody>
      </p:sp>
    </p:spTree>
  </p:cSld>
  <p:clrMapOvr>
    <a:masterClrMapping/>
  </p:clrMapOvr>
</p:sld>
</file>

<file path=ppt/slides/slide11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Terapia manual en tejidos cicatriciales.</a:t>
              </a:r>
            </a:p>
          </p:txBody>
        </p:sp>
      </p:grpSp>
      <p:sp>
        <p:nvSpPr>
          <p:cNvPr name="TextBox 5" id="5"/>
          <p:cNvSpPr txBox="true"/>
          <p:nvPr/>
        </p:nvSpPr>
        <p:spPr>
          <a:xfrm rot="0">
            <a:off x="1028700" y="3453793"/>
            <a:ext cx="15590520" cy="4016883"/>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Es uno de los tratamientos más eficaces para la cirugía plástica postoperatoria;</a:t>
            </a:r>
          </a:p>
          <a:p>
            <a:pPr algn="l" marL="760095" indent="-380048" lvl="1">
              <a:lnSpc>
                <a:spcPts val="4536"/>
              </a:lnSpc>
            </a:pPr>
          </a:p>
          <a:p>
            <a:pPr algn="l" marL="760095" indent="-380048" lvl="1">
              <a:lnSpc>
                <a:spcPts val="4536"/>
              </a:lnSpc>
            </a:pPr>
            <a:r>
              <a:rPr lang="en-US" sz="4200">
                <a:solidFill>
                  <a:srgbClr val="FFFFFF"/>
                </a:solidFill>
                <a:latin typeface="Garamond"/>
                <a:ea typeface="Garamond"/>
                <a:cs typeface="Garamond"/>
                <a:sym typeface="Garamond"/>
              </a:rPr>
              <a:t>El tratamiento manual realizado respetando los principios de la mecanobiología (mecanotransducción) permite favorecer la conducción del proceso de curación, sin generar estímulos.</a:t>
            </a:r>
          </a:p>
          <a:p>
            <a:pPr algn="l" marL="760095" indent="-380048" lvl="1">
              <a:lnSpc>
                <a:spcPts val="4536"/>
              </a:lnSpc>
            </a:pPr>
          </a:p>
        </p:txBody>
      </p:sp>
    </p:spTree>
  </p:cSld>
  <p:clrMapOvr>
    <a:masterClrMapping/>
  </p:clrMapOvr>
</p:sld>
</file>

<file path=ppt/slides/slide11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Terapia manual en tejidos cicatriciales.</a:t>
              </a:r>
            </a:p>
          </p:txBody>
        </p:sp>
      </p:grpSp>
      <p:sp>
        <p:nvSpPr>
          <p:cNvPr name="TextBox 5" id="5"/>
          <p:cNvSpPr txBox="true"/>
          <p:nvPr/>
        </p:nvSpPr>
        <p:spPr>
          <a:xfrm rot="0">
            <a:off x="1348740" y="2831783"/>
            <a:ext cx="15590520" cy="2873883"/>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Efectos de la terapia manual:</a:t>
            </a:r>
          </a:p>
          <a:p>
            <a:pPr algn="l" marL="760095" indent="-380048" lvl="1">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Ganancia en rango de movimiento;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Reducción del dolor;</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Restauración de la funcionalidad;</a:t>
            </a:r>
          </a:p>
        </p:txBody>
      </p:sp>
    </p:spTree>
  </p:cSld>
  <p:clrMapOvr>
    <a:masterClrMapping/>
  </p:clrMapOvr>
</p:sld>
</file>

<file path=ppt/slides/slide11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3">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Terapia manual en tejidos cicatriciales.</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99CC"/>
                </a:solidFill>
                <a:latin typeface="Garamond"/>
                <a:ea typeface="Garamond"/>
                <a:cs typeface="Garamond"/>
                <a:sym typeface="Garamond"/>
              </a:rPr>
              <a:t>Estudo</a:t>
            </a:r>
          </a:p>
          <a:p>
            <a:pPr algn="l" marL="760095" indent="-380048" lvl="1">
              <a:lnSpc>
                <a:spcPts val="4536"/>
              </a:lnSpc>
            </a:pPr>
          </a:p>
        </p:txBody>
      </p:sp>
      <p:grpSp>
        <p:nvGrpSpPr>
          <p:cNvPr name="Group 6" id="6"/>
          <p:cNvGrpSpPr/>
          <p:nvPr/>
        </p:nvGrpSpPr>
        <p:grpSpPr>
          <a:xfrm rot="0">
            <a:off x="1257300" y="2536031"/>
            <a:ext cx="14171057" cy="4109609"/>
            <a:chOff x="0" y="0"/>
            <a:chExt cx="18894742" cy="5479478"/>
          </a:xfrm>
        </p:grpSpPr>
        <p:sp>
          <p:nvSpPr>
            <p:cNvPr name="Freeform 7" id="7"/>
            <p:cNvSpPr/>
            <p:nvPr/>
          </p:nvSpPr>
          <p:spPr>
            <a:xfrm flipH="false" flipV="false" rot="0">
              <a:off x="0" y="0"/>
              <a:ext cx="18894679" cy="5479415"/>
            </a:xfrm>
            <a:custGeom>
              <a:avLst/>
              <a:gdLst/>
              <a:ahLst/>
              <a:cxnLst/>
              <a:rect r="r" b="b" t="t" l="l"/>
              <a:pathLst>
                <a:path h="5479415" w="18894679">
                  <a:moveTo>
                    <a:pt x="0" y="0"/>
                  </a:moveTo>
                  <a:lnTo>
                    <a:pt x="18894679" y="0"/>
                  </a:lnTo>
                  <a:lnTo>
                    <a:pt x="18894679" y="5479415"/>
                  </a:lnTo>
                  <a:lnTo>
                    <a:pt x="0" y="5479415"/>
                  </a:lnTo>
                  <a:lnTo>
                    <a:pt x="0" y="0"/>
                  </a:lnTo>
                  <a:close/>
                </a:path>
              </a:pathLst>
            </a:custGeom>
            <a:blipFill>
              <a:blip r:embed="rId4"/>
              <a:stretch>
                <a:fillRect l="0" t="0" r="0" b="-1"/>
              </a:stretch>
            </a:blipFill>
          </p:spPr>
        </p:sp>
      </p:grpSp>
      <p:grpSp>
        <p:nvGrpSpPr>
          <p:cNvPr name="Group 8" id="8"/>
          <p:cNvGrpSpPr/>
          <p:nvPr/>
        </p:nvGrpSpPr>
        <p:grpSpPr>
          <a:xfrm rot="0">
            <a:off x="8773135" y="5813974"/>
            <a:ext cx="7456389" cy="3873989"/>
            <a:chOff x="0" y="0"/>
            <a:chExt cx="9941852" cy="5165319"/>
          </a:xfrm>
        </p:grpSpPr>
        <p:sp>
          <p:nvSpPr>
            <p:cNvPr name="Freeform 9" id="9"/>
            <p:cNvSpPr/>
            <p:nvPr/>
          </p:nvSpPr>
          <p:spPr>
            <a:xfrm flipH="false" flipV="false" rot="0">
              <a:off x="0" y="0"/>
              <a:ext cx="9941814" cy="5165344"/>
            </a:xfrm>
            <a:custGeom>
              <a:avLst/>
              <a:gdLst/>
              <a:ahLst/>
              <a:cxnLst/>
              <a:rect r="r" b="b" t="t" l="l"/>
              <a:pathLst>
                <a:path h="5165344" w="9941814">
                  <a:moveTo>
                    <a:pt x="0" y="0"/>
                  </a:moveTo>
                  <a:lnTo>
                    <a:pt x="9941814" y="0"/>
                  </a:lnTo>
                  <a:lnTo>
                    <a:pt x="9941814" y="5165344"/>
                  </a:lnTo>
                  <a:lnTo>
                    <a:pt x="0" y="5165344"/>
                  </a:lnTo>
                  <a:lnTo>
                    <a:pt x="0" y="0"/>
                  </a:lnTo>
                  <a:close/>
                </a:path>
              </a:pathLst>
            </a:custGeom>
            <a:blipFill>
              <a:blip r:embed="rId5"/>
              <a:stretch>
                <a:fillRect l="0" t="0" r="0" b="0"/>
              </a:stretch>
            </a:blipFill>
          </p:spPr>
        </p:sp>
      </p:grpSp>
    </p:spTree>
  </p:cSld>
  <p:clrMapOvr>
    <a:masterClrMapping/>
  </p:clrMapOvr>
</p:sld>
</file>

<file path=ppt/slides/slide11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Terapia manual en tejidos cicatriciales.</a:t>
              </a:r>
            </a:p>
          </p:txBody>
        </p:sp>
      </p:grpSp>
      <p:grpSp>
        <p:nvGrpSpPr>
          <p:cNvPr name="Group 5" id="5"/>
          <p:cNvGrpSpPr/>
          <p:nvPr/>
        </p:nvGrpSpPr>
        <p:grpSpPr>
          <a:xfrm rot="0">
            <a:off x="4515679" y="2531059"/>
            <a:ext cx="9081049" cy="6527006"/>
            <a:chOff x="0" y="0"/>
            <a:chExt cx="12108066" cy="8702675"/>
          </a:xfrm>
        </p:grpSpPr>
        <p:sp>
          <p:nvSpPr>
            <p:cNvPr name="Freeform 6" id="6"/>
            <p:cNvSpPr/>
            <p:nvPr/>
          </p:nvSpPr>
          <p:spPr>
            <a:xfrm flipH="false" flipV="false" rot="0">
              <a:off x="0" y="0"/>
              <a:ext cx="12108053" cy="8702675"/>
            </a:xfrm>
            <a:custGeom>
              <a:avLst/>
              <a:gdLst/>
              <a:ahLst/>
              <a:cxnLst/>
              <a:rect r="r" b="b" t="t" l="l"/>
              <a:pathLst>
                <a:path h="8702675" w="12108053">
                  <a:moveTo>
                    <a:pt x="0" y="0"/>
                  </a:moveTo>
                  <a:lnTo>
                    <a:pt x="12108053" y="0"/>
                  </a:lnTo>
                  <a:lnTo>
                    <a:pt x="12108053" y="8702675"/>
                  </a:lnTo>
                  <a:lnTo>
                    <a:pt x="0" y="8702675"/>
                  </a:lnTo>
                  <a:lnTo>
                    <a:pt x="0" y="0"/>
                  </a:lnTo>
                  <a:close/>
                </a:path>
              </a:pathLst>
            </a:custGeom>
            <a:blipFill>
              <a:blip r:embed="rId3"/>
              <a:stretch>
                <a:fillRect l="0" t="0" r="0" b="0"/>
              </a:stretch>
            </a:blipFill>
          </p:spPr>
        </p:sp>
      </p:grpSp>
      <p:sp>
        <p:nvSpPr>
          <p:cNvPr name="TextBox 7" id="7"/>
          <p:cNvSpPr txBox="true"/>
          <p:nvPr/>
        </p:nvSpPr>
        <p:spPr>
          <a:xfrm rot="0">
            <a:off x="6979768" y="9103785"/>
            <a:ext cx="3821097" cy="462563"/>
          </a:xfrm>
          <a:prstGeom prst="rect">
            <a:avLst/>
          </a:prstGeom>
        </p:spPr>
        <p:txBody>
          <a:bodyPr anchor="t" rtlCol="false" tIns="0" lIns="0" bIns="0" rIns="0">
            <a:spAutoFit/>
          </a:bodyPr>
          <a:lstStyle/>
          <a:p>
            <a:pPr algn="l">
              <a:lnSpc>
                <a:spcPts val="3240"/>
              </a:lnSpc>
            </a:pPr>
            <a:r>
              <a:rPr lang="en-US" sz="2700">
                <a:solidFill>
                  <a:srgbClr val="FFFFFF"/>
                </a:solidFill>
                <a:latin typeface="Garamond"/>
                <a:ea typeface="Garamond"/>
                <a:cs typeface="Garamond"/>
                <a:sym typeface="Garamond"/>
              </a:rPr>
              <a:t>3 Consultas postoperatorias</a:t>
            </a:r>
          </a:p>
        </p:txBody>
      </p:sp>
      <p:sp>
        <p:nvSpPr>
          <p:cNvPr name="TextBox 8" id="8"/>
          <p:cNvSpPr txBox="true"/>
          <p:nvPr/>
        </p:nvSpPr>
        <p:spPr>
          <a:xfrm rot="-5400000">
            <a:off x="12351258" y="5812470"/>
            <a:ext cx="3118685" cy="379752"/>
          </a:xfrm>
          <a:prstGeom prst="rect">
            <a:avLst/>
          </a:prstGeom>
        </p:spPr>
        <p:txBody>
          <a:bodyPr anchor="t" rtlCol="false" tIns="0" lIns="0" bIns="0" rIns="0">
            <a:spAutoFit/>
          </a:bodyPr>
          <a:lstStyle/>
          <a:p>
            <a:pPr algn="l">
              <a:lnSpc>
                <a:spcPts val="2520"/>
              </a:lnSpc>
            </a:pPr>
            <a:r>
              <a:rPr lang="en-US" sz="2100">
                <a:solidFill>
                  <a:srgbClr val="FFFFFF"/>
                </a:solidFill>
                <a:latin typeface="Garamond"/>
                <a:ea typeface="Garamond"/>
                <a:cs typeface="Garamond"/>
                <a:sym typeface="Garamond"/>
              </a:rPr>
              <a:t>Fotos: archivo personal</a:t>
            </a:r>
          </a:p>
        </p:txBody>
      </p:sp>
    </p:spTree>
  </p:cSld>
  <p:clrMapOvr>
    <a:masterClrMapping/>
  </p:clrMapOvr>
</p:sld>
</file>

<file path=ppt/slides/slide11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Fibrosis y adherencias</a:t>
              </a:r>
            </a:p>
          </p:txBody>
        </p:sp>
      </p:grpSp>
      <p:grpSp>
        <p:nvGrpSpPr>
          <p:cNvPr name="Group 5" id="5"/>
          <p:cNvGrpSpPr/>
          <p:nvPr/>
        </p:nvGrpSpPr>
        <p:grpSpPr>
          <a:xfrm rot="0">
            <a:off x="4417362" y="2536031"/>
            <a:ext cx="7100049" cy="6913855"/>
            <a:chOff x="0" y="0"/>
            <a:chExt cx="9466732" cy="9218473"/>
          </a:xfrm>
        </p:grpSpPr>
        <p:sp>
          <p:nvSpPr>
            <p:cNvPr name="Freeform 6" id="6"/>
            <p:cNvSpPr/>
            <p:nvPr/>
          </p:nvSpPr>
          <p:spPr>
            <a:xfrm flipH="false" flipV="false" rot="0">
              <a:off x="0" y="0"/>
              <a:ext cx="9466707" cy="9218422"/>
            </a:xfrm>
            <a:custGeom>
              <a:avLst/>
              <a:gdLst/>
              <a:ahLst/>
              <a:cxnLst/>
              <a:rect r="r" b="b" t="t" l="l"/>
              <a:pathLst>
                <a:path h="9218422" w="9466707">
                  <a:moveTo>
                    <a:pt x="0" y="0"/>
                  </a:moveTo>
                  <a:lnTo>
                    <a:pt x="9466707" y="0"/>
                  </a:lnTo>
                  <a:lnTo>
                    <a:pt x="9466707" y="9218422"/>
                  </a:lnTo>
                  <a:lnTo>
                    <a:pt x="0" y="9218422"/>
                  </a:lnTo>
                  <a:lnTo>
                    <a:pt x="0" y="0"/>
                  </a:lnTo>
                  <a:close/>
                </a:path>
              </a:pathLst>
            </a:custGeom>
            <a:blipFill>
              <a:blip r:embed="rId3"/>
              <a:stretch>
                <a:fillRect l="-23101" t="0" r="-24683" b="0"/>
              </a:stretch>
            </a:blipFill>
          </p:spPr>
        </p:sp>
      </p:grpSp>
    </p:spTree>
  </p:cSld>
  <p:clrMapOvr>
    <a:masterClrMapping/>
  </p:clrMapOvr>
</p:sld>
</file>

<file path=ppt/slides/slide11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Fibrosis y adherencias</a:t>
              </a:r>
            </a:p>
          </p:txBody>
        </p:sp>
      </p:grpSp>
      <p:grpSp>
        <p:nvGrpSpPr>
          <p:cNvPr name="Group 5" id="5"/>
          <p:cNvGrpSpPr/>
          <p:nvPr/>
        </p:nvGrpSpPr>
        <p:grpSpPr>
          <a:xfrm rot="0">
            <a:off x="4339057" y="3227299"/>
            <a:ext cx="9609887" cy="5133623"/>
            <a:chOff x="0" y="0"/>
            <a:chExt cx="12813182" cy="6844830"/>
          </a:xfrm>
        </p:grpSpPr>
        <p:sp>
          <p:nvSpPr>
            <p:cNvPr name="Freeform 6" id="6"/>
            <p:cNvSpPr/>
            <p:nvPr/>
          </p:nvSpPr>
          <p:spPr>
            <a:xfrm flipH="false" flipV="false" rot="0">
              <a:off x="0" y="0"/>
              <a:ext cx="12813157" cy="6844792"/>
            </a:xfrm>
            <a:custGeom>
              <a:avLst/>
              <a:gdLst/>
              <a:ahLst/>
              <a:cxnLst/>
              <a:rect r="r" b="b" t="t" l="l"/>
              <a:pathLst>
                <a:path h="6844792" w="12813157">
                  <a:moveTo>
                    <a:pt x="0" y="0"/>
                  </a:moveTo>
                  <a:lnTo>
                    <a:pt x="12813157" y="0"/>
                  </a:lnTo>
                  <a:lnTo>
                    <a:pt x="12813157" y="6844792"/>
                  </a:lnTo>
                  <a:lnTo>
                    <a:pt x="0" y="6844792"/>
                  </a:lnTo>
                  <a:lnTo>
                    <a:pt x="0" y="0"/>
                  </a:lnTo>
                  <a:close/>
                </a:path>
              </a:pathLst>
            </a:custGeom>
            <a:blipFill>
              <a:blip r:embed="rId3"/>
              <a:stretch>
                <a:fillRect l="0" t="0" r="0" b="0"/>
              </a:stretch>
            </a:blipFill>
          </p:spPr>
        </p:sp>
      </p:grpSp>
    </p:spTree>
  </p:cSld>
  <p:clrMapOvr>
    <a:masterClrMapping/>
  </p:clrMapOvr>
</p:sld>
</file>

<file path=ppt/slides/slide11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Fibrosis y adherencias</a:t>
              </a:r>
            </a:p>
          </p:txBody>
        </p:sp>
      </p:grpSp>
      <p:grpSp>
        <p:nvGrpSpPr>
          <p:cNvPr name="Group 5" id="5"/>
          <p:cNvGrpSpPr/>
          <p:nvPr/>
        </p:nvGrpSpPr>
        <p:grpSpPr>
          <a:xfrm rot="0">
            <a:off x="5322760" y="3227365"/>
            <a:ext cx="7642469" cy="5725458"/>
            <a:chOff x="0" y="0"/>
            <a:chExt cx="10189959" cy="7633945"/>
          </a:xfrm>
        </p:grpSpPr>
        <p:sp>
          <p:nvSpPr>
            <p:cNvPr name="Freeform 6" id="6"/>
            <p:cNvSpPr/>
            <p:nvPr/>
          </p:nvSpPr>
          <p:spPr>
            <a:xfrm flipH="false" flipV="false" rot="0">
              <a:off x="0" y="0"/>
              <a:ext cx="10189972" cy="7633970"/>
            </a:xfrm>
            <a:custGeom>
              <a:avLst/>
              <a:gdLst/>
              <a:ahLst/>
              <a:cxnLst/>
              <a:rect r="r" b="b" t="t" l="l"/>
              <a:pathLst>
                <a:path h="7633970" w="10189972">
                  <a:moveTo>
                    <a:pt x="0" y="0"/>
                  </a:moveTo>
                  <a:lnTo>
                    <a:pt x="10189972" y="0"/>
                  </a:lnTo>
                  <a:lnTo>
                    <a:pt x="10189972" y="7633970"/>
                  </a:lnTo>
                  <a:lnTo>
                    <a:pt x="0" y="7633970"/>
                  </a:lnTo>
                  <a:lnTo>
                    <a:pt x="0" y="0"/>
                  </a:lnTo>
                  <a:close/>
                </a:path>
              </a:pathLst>
            </a:custGeom>
            <a:blipFill>
              <a:blip r:embed="rId3"/>
              <a:stretch>
                <a:fillRect l="0" t="0" r="0" b="0"/>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Blefaroplastia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a:lnSpc>
                <a:spcPts val="4536"/>
              </a:lnSpc>
            </a:pPr>
            <a:r>
              <a:rPr lang="en-US" sz="4200">
                <a:solidFill>
                  <a:srgbClr val="FFFFFF"/>
                </a:solidFill>
                <a:latin typeface="Garamond"/>
                <a:ea typeface="Garamond"/>
                <a:cs typeface="Garamond"/>
                <a:sym typeface="Garamond"/>
              </a:rPr>
              <a:t>• Cirugía plástica de los párpados inferiores</a:t>
            </a:r>
          </a:p>
        </p:txBody>
      </p:sp>
      <p:grpSp>
        <p:nvGrpSpPr>
          <p:cNvPr name="Group 6" id="6"/>
          <p:cNvGrpSpPr/>
          <p:nvPr/>
        </p:nvGrpSpPr>
        <p:grpSpPr>
          <a:xfrm rot="0">
            <a:off x="6180087" y="3894887"/>
            <a:ext cx="7344297" cy="5363413"/>
            <a:chOff x="0" y="0"/>
            <a:chExt cx="7903769" cy="5771985"/>
          </a:xfrm>
        </p:grpSpPr>
        <p:sp>
          <p:nvSpPr>
            <p:cNvPr name="Freeform 7" id="7"/>
            <p:cNvSpPr/>
            <p:nvPr/>
          </p:nvSpPr>
          <p:spPr>
            <a:xfrm flipH="false" flipV="false" rot="0">
              <a:off x="0" y="0"/>
              <a:ext cx="7903718" cy="5772023"/>
            </a:xfrm>
            <a:custGeom>
              <a:avLst/>
              <a:gdLst/>
              <a:ahLst/>
              <a:cxnLst/>
              <a:rect r="r" b="b" t="t" l="l"/>
              <a:pathLst>
                <a:path h="5772023" w="7903718">
                  <a:moveTo>
                    <a:pt x="0" y="0"/>
                  </a:moveTo>
                  <a:lnTo>
                    <a:pt x="7903718" y="0"/>
                  </a:lnTo>
                  <a:lnTo>
                    <a:pt x="7903718" y="5772023"/>
                  </a:lnTo>
                  <a:lnTo>
                    <a:pt x="0" y="5772023"/>
                  </a:lnTo>
                  <a:lnTo>
                    <a:pt x="0" y="0"/>
                  </a:lnTo>
                  <a:close/>
                </a:path>
              </a:pathLst>
            </a:custGeom>
            <a:blipFill>
              <a:blip r:embed="rId3"/>
              <a:stretch>
                <a:fillRect l="-2" t="0" r="-2" b="0"/>
              </a:stretch>
            </a:blipFill>
          </p:spPr>
        </p:sp>
      </p:grpSp>
    </p:spTree>
  </p:cSld>
  <p:clrMapOvr>
    <a:masterClrMapping/>
  </p:clrMapOvr>
</p:sld>
</file>

<file path=ppt/slides/slide12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Fibrosis y adherencias</a:t>
              </a:r>
            </a:p>
          </p:txBody>
        </p:sp>
      </p:grpSp>
      <p:grpSp>
        <p:nvGrpSpPr>
          <p:cNvPr name="Group 5" id="5"/>
          <p:cNvGrpSpPr/>
          <p:nvPr/>
        </p:nvGrpSpPr>
        <p:grpSpPr>
          <a:xfrm rot="0">
            <a:off x="4235825" y="3249358"/>
            <a:ext cx="8852621" cy="5517299"/>
            <a:chOff x="0" y="0"/>
            <a:chExt cx="11803494" cy="7356399"/>
          </a:xfrm>
        </p:grpSpPr>
        <p:sp>
          <p:nvSpPr>
            <p:cNvPr name="Freeform 6" id="6"/>
            <p:cNvSpPr/>
            <p:nvPr/>
          </p:nvSpPr>
          <p:spPr>
            <a:xfrm flipH="false" flipV="false" rot="0">
              <a:off x="0" y="0"/>
              <a:ext cx="11803507" cy="7356348"/>
            </a:xfrm>
            <a:custGeom>
              <a:avLst/>
              <a:gdLst/>
              <a:ahLst/>
              <a:cxnLst/>
              <a:rect r="r" b="b" t="t" l="l"/>
              <a:pathLst>
                <a:path h="7356348" w="11803507">
                  <a:moveTo>
                    <a:pt x="0" y="0"/>
                  </a:moveTo>
                  <a:lnTo>
                    <a:pt x="11803507" y="0"/>
                  </a:lnTo>
                  <a:lnTo>
                    <a:pt x="11803507" y="7356348"/>
                  </a:lnTo>
                  <a:lnTo>
                    <a:pt x="0" y="7356348"/>
                  </a:lnTo>
                  <a:lnTo>
                    <a:pt x="0" y="0"/>
                  </a:lnTo>
                  <a:close/>
                </a:path>
              </a:pathLst>
            </a:custGeom>
            <a:blipFill>
              <a:blip r:embed="rId3"/>
              <a:stretch>
                <a:fillRect l="0" t="0" r="0" b="0"/>
              </a:stretch>
            </a:blipFill>
          </p:spPr>
        </p:sp>
      </p:grpSp>
    </p:spTree>
  </p:cSld>
  <p:clrMapOvr>
    <a:masterClrMapping/>
  </p:clrMapOvr>
</p:sld>
</file>

<file path=ppt/slides/slide12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El vendaje es un vendaje elástico y contenidor;</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Todo comenzó en los años 70 a manos del Dr. Kenso Kase.</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Las vendas y cintas que ya existían no permitían el soporte externo (a los tejidos) necesario para alcanzar los objetivos deseados sin limitar el movimiento.</a:t>
            </a:r>
          </a:p>
        </p:txBody>
      </p:sp>
      <p:grpSp>
        <p:nvGrpSpPr>
          <p:cNvPr name="Group 6" id="6"/>
          <p:cNvGrpSpPr/>
          <p:nvPr/>
        </p:nvGrpSpPr>
        <p:grpSpPr>
          <a:xfrm rot="0">
            <a:off x="7834827" y="6524625"/>
            <a:ext cx="3214688" cy="3214688"/>
            <a:chOff x="0" y="0"/>
            <a:chExt cx="4286250" cy="4286250"/>
          </a:xfrm>
        </p:grpSpPr>
        <p:sp>
          <p:nvSpPr>
            <p:cNvPr name="Freeform 7" id="7"/>
            <p:cNvSpPr/>
            <p:nvPr/>
          </p:nvSpPr>
          <p:spPr>
            <a:xfrm flipH="false" flipV="false" rot="0">
              <a:off x="0" y="0"/>
              <a:ext cx="4286250" cy="4286250"/>
            </a:xfrm>
            <a:custGeom>
              <a:avLst/>
              <a:gdLst/>
              <a:ahLst/>
              <a:cxnLst/>
              <a:rect r="r" b="b" t="t" l="l"/>
              <a:pathLst>
                <a:path h="4286250" w="4286250">
                  <a:moveTo>
                    <a:pt x="0" y="0"/>
                  </a:moveTo>
                  <a:lnTo>
                    <a:pt x="4286250" y="0"/>
                  </a:lnTo>
                  <a:lnTo>
                    <a:pt x="4286250" y="4286250"/>
                  </a:lnTo>
                  <a:lnTo>
                    <a:pt x="0" y="4286250"/>
                  </a:lnTo>
                  <a:lnTo>
                    <a:pt x="0" y="0"/>
                  </a:lnTo>
                  <a:close/>
                </a:path>
              </a:pathLst>
            </a:custGeom>
            <a:blipFill>
              <a:blip r:embed="rId3"/>
              <a:stretch>
                <a:fillRect l="0" t="0" r="0" b="0"/>
              </a:stretch>
            </a:blipFill>
          </p:spPr>
        </p:sp>
      </p:grpSp>
    </p:spTree>
  </p:cSld>
  <p:clrMapOvr>
    <a:masterClrMapping/>
  </p:clrMapOvr>
</p:sld>
</file>

<file path=ppt/slides/slide12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sp>
        <p:nvSpPr>
          <p:cNvPr name="TextBox 5" id="5"/>
          <p:cNvSpPr txBox="true"/>
          <p:nvPr/>
        </p:nvSpPr>
        <p:spPr>
          <a:xfrm rot="0">
            <a:off x="1348740" y="2831783"/>
            <a:ext cx="15590520" cy="4016883"/>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Funciones del vendaje elástico compresivo:</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Reducir el edema; </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Controlar el proceso de proliferación excesiva;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Reducir los hematomas </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Promover la contención sin restringir el movimiento;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Acelera la recuperación/postoperatorio.</a:t>
            </a:r>
          </a:p>
        </p:txBody>
      </p:sp>
    </p:spTree>
  </p:cSld>
  <p:clrMapOvr>
    <a:masterClrMapping/>
  </p:clrMapOvr>
</p:sld>
</file>

<file path=ppt/slides/slide12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sp>
        <p:nvSpPr>
          <p:cNvPr name="TextBox 5" id="5"/>
          <p:cNvSpPr txBox="true"/>
          <p:nvPr/>
        </p:nvSpPr>
        <p:spPr>
          <a:xfrm rot="0">
            <a:off x="1348740" y="2879407"/>
            <a:ext cx="15590520" cy="5169865"/>
          </a:xfrm>
          <a:prstGeom prst="rect">
            <a:avLst/>
          </a:prstGeom>
        </p:spPr>
        <p:txBody>
          <a:bodyPr anchor="t" rtlCol="false" tIns="0" lIns="0" bIns="0" rIns="0">
            <a:spAutoFit/>
          </a:bodyPr>
          <a:lstStyle/>
          <a:p>
            <a:pPr algn="l" marL="760095" indent="-380048" lvl="1">
              <a:lnSpc>
                <a:spcPts val="4082"/>
              </a:lnSpc>
              <a:buFont typeface="Arial"/>
              <a:buChar char="•"/>
            </a:pPr>
            <a:r>
              <a:rPr lang="en-US" b="true" sz="4200">
                <a:solidFill>
                  <a:srgbClr val="FFFFFF"/>
                </a:solidFill>
                <a:latin typeface="Garamond Bold"/>
                <a:ea typeface="Garamond Bold"/>
                <a:cs typeface="Garamond Bold"/>
                <a:sym typeface="Garamond Bold"/>
              </a:rPr>
              <a:t>Indicaciones</a:t>
            </a:r>
            <a:r>
              <a:rPr lang="en-US" sz="4200">
                <a:solidFill>
                  <a:srgbClr val="FFFFFF"/>
                </a:solidFill>
                <a:latin typeface="Garamond"/>
                <a:ea typeface="Garamond"/>
                <a:cs typeface="Garamond"/>
                <a:sym typeface="Garamond"/>
              </a:rPr>
              <a:t>:</a:t>
            </a:r>
          </a:p>
          <a:p>
            <a:pPr algn="l">
              <a:lnSpc>
                <a:spcPts val="4082"/>
              </a:lnSpc>
            </a:pPr>
          </a:p>
          <a:p>
            <a:pPr algn="l" marL="760095" indent="-380048" lvl="1">
              <a:lnSpc>
                <a:spcPts val="4082"/>
              </a:lnSpc>
              <a:buFont typeface="Arial"/>
              <a:buChar char="•"/>
            </a:pPr>
            <a:r>
              <a:rPr lang="en-US" sz="4200">
                <a:solidFill>
                  <a:srgbClr val="FFFFFF"/>
                </a:solidFill>
                <a:latin typeface="Garamond"/>
                <a:ea typeface="Garamond"/>
                <a:cs typeface="Garamond"/>
                <a:sym typeface="Garamond"/>
              </a:rPr>
              <a:t>Edema;</a:t>
            </a:r>
          </a:p>
          <a:p>
            <a:pPr algn="l" marL="760095" indent="-380048" lvl="1">
              <a:lnSpc>
                <a:spcPts val="4082"/>
              </a:lnSpc>
              <a:buFont typeface="Arial"/>
              <a:buChar char="•"/>
            </a:pPr>
            <a:r>
              <a:rPr lang="en-US" sz="4200">
                <a:solidFill>
                  <a:srgbClr val="FFFFFF"/>
                </a:solidFill>
                <a:latin typeface="Garamond"/>
                <a:ea typeface="Garamond"/>
                <a:cs typeface="Garamond"/>
                <a:sym typeface="Garamond"/>
              </a:rPr>
              <a:t>Equimosis;</a:t>
            </a:r>
          </a:p>
          <a:p>
            <a:pPr algn="l" marL="760095" indent="-380048" lvl="1">
              <a:lnSpc>
                <a:spcPts val="4082"/>
              </a:lnSpc>
              <a:buFont typeface="Arial"/>
              <a:buChar char="•"/>
            </a:pPr>
            <a:r>
              <a:rPr lang="en-US" sz="4200">
                <a:solidFill>
                  <a:srgbClr val="FFFFFF"/>
                </a:solidFill>
                <a:latin typeface="Garamond"/>
                <a:ea typeface="Garamond"/>
                <a:cs typeface="Garamond"/>
                <a:sym typeface="Garamond"/>
              </a:rPr>
              <a:t>Dehiscencia de sutura;</a:t>
            </a:r>
          </a:p>
          <a:p>
            <a:pPr algn="l" marL="760095" indent="-380048" lvl="1">
              <a:lnSpc>
                <a:spcPts val="4082"/>
              </a:lnSpc>
              <a:buFont typeface="Arial"/>
              <a:buChar char="•"/>
            </a:pPr>
            <a:r>
              <a:rPr lang="en-US" sz="4200">
                <a:solidFill>
                  <a:srgbClr val="FFFFFF"/>
                </a:solidFill>
                <a:latin typeface="Garamond"/>
                <a:ea typeface="Garamond"/>
                <a:cs typeface="Garamond"/>
                <a:sym typeface="Garamond"/>
              </a:rPr>
              <a:t>Prevención de fibrosis;</a:t>
            </a:r>
          </a:p>
          <a:p>
            <a:pPr algn="l" marL="760095" indent="-380048" lvl="1">
              <a:lnSpc>
                <a:spcPts val="4082"/>
              </a:lnSpc>
              <a:buFont typeface="Arial"/>
              <a:buChar char="•"/>
            </a:pPr>
            <a:r>
              <a:rPr lang="en-US" sz="4200">
                <a:solidFill>
                  <a:srgbClr val="FFFFFF"/>
                </a:solidFill>
                <a:latin typeface="Garamond"/>
                <a:ea typeface="Garamond"/>
                <a:cs typeface="Garamond"/>
                <a:sym typeface="Garamond"/>
              </a:rPr>
              <a:t>Fibrosis;</a:t>
            </a:r>
          </a:p>
          <a:p>
            <a:pPr algn="l" marL="760095" indent="-380048" lvl="1">
              <a:lnSpc>
                <a:spcPts val="4082"/>
              </a:lnSpc>
              <a:buFont typeface="Arial"/>
              <a:buChar char="•"/>
            </a:pPr>
            <a:r>
              <a:rPr lang="en-US" sz="4200">
                <a:solidFill>
                  <a:srgbClr val="FFFFFF"/>
                </a:solidFill>
                <a:latin typeface="Garamond"/>
                <a:ea typeface="Garamond"/>
                <a:cs typeface="Garamond"/>
                <a:sym typeface="Garamond"/>
              </a:rPr>
              <a:t>Intraoperatorio;</a:t>
            </a:r>
          </a:p>
          <a:p>
            <a:pPr algn="l" marL="760095" indent="-380048" lvl="1">
              <a:lnSpc>
                <a:spcPts val="4082"/>
              </a:lnSpc>
              <a:buFont typeface="Arial"/>
              <a:buChar char="•"/>
            </a:pPr>
            <a:r>
              <a:rPr lang="en-US" sz="4200">
                <a:solidFill>
                  <a:srgbClr val="FFFFFF"/>
                </a:solidFill>
                <a:latin typeface="Garamond"/>
                <a:ea typeface="Garamond"/>
                <a:cs typeface="Garamond"/>
                <a:sym typeface="Garamond"/>
              </a:rPr>
              <a:t>Periodo inmediato postoperatorio;</a:t>
            </a:r>
          </a:p>
          <a:p>
            <a:pPr algn="l" marL="760095" indent="-380048" lvl="1">
              <a:lnSpc>
                <a:spcPts val="4082"/>
              </a:lnSpc>
              <a:buFont typeface="Arial"/>
              <a:buChar char="•"/>
            </a:pPr>
            <a:r>
              <a:rPr lang="en-US" sz="4200">
                <a:solidFill>
                  <a:srgbClr val="FFFFFF"/>
                </a:solidFill>
                <a:latin typeface="Garamond"/>
                <a:ea typeface="Garamond"/>
                <a:cs typeface="Garamond"/>
                <a:sym typeface="Garamond"/>
              </a:rPr>
              <a:t>Periodo postoperatorio tardío.</a:t>
            </a:r>
          </a:p>
        </p:txBody>
      </p:sp>
    </p:spTree>
  </p:cSld>
  <p:clrMapOvr>
    <a:masterClrMapping/>
  </p:clrMapOvr>
</p:sld>
</file>

<file path=ppt/slides/slide12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sp>
        <p:nvSpPr>
          <p:cNvPr name="TextBox 5" id="5"/>
          <p:cNvSpPr txBox="true"/>
          <p:nvPr/>
        </p:nvSpPr>
        <p:spPr>
          <a:xfrm rot="0">
            <a:off x="1348740" y="2831783"/>
            <a:ext cx="15590520" cy="4016883"/>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Príncipios da técnica:</a:t>
            </a:r>
          </a:p>
          <a:p>
            <a:pPr algn="l">
              <a:lnSpc>
                <a:spcPts val="4536"/>
              </a:lnSpc>
            </a:pPr>
          </a:p>
          <a:p>
            <a:pPr algn="l" marL="760095" indent="-380048" lvl="1">
              <a:lnSpc>
                <a:spcPts val="4536"/>
              </a:lnSpc>
            </a:pPr>
            <a:r>
              <a:rPr lang="en-US" sz="4200">
                <a:solidFill>
                  <a:srgbClr val="FFFFFF"/>
                </a:solidFill>
                <a:latin typeface="Garamond"/>
                <a:ea typeface="Garamond"/>
                <a:cs typeface="Garamond"/>
                <a:sym typeface="Garamond"/>
              </a:rPr>
              <a:t>- Tensión de la cinta al 50% (no usar la máxima tensión);</a:t>
            </a:r>
          </a:p>
          <a:p>
            <a:pPr algn="l" marL="760095" indent="-380048" lvl="1">
              <a:lnSpc>
                <a:spcPts val="4536"/>
              </a:lnSpc>
            </a:pPr>
            <a:r>
              <a:rPr lang="en-US" sz="4200">
                <a:solidFill>
                  <a:srgbClr val="FFFFFF"/>
                </a:solidFill>
                <a:latin typeface="Garamond"/>
                <a:ea typeface="Garamond"/>
                <a:cs typeface="Garamond"/>
                <a:sym typeface="Garamond"/>
              </a:rPr>
              <a:t>Aplicación siempre que sea posible, favoreciendo el movimiento fisiológico;</a:t>
            </a:r>
          </a:p>
          <a:p>
            <a:pPr algn="l" marL="760095" indent="-380048" lvl="1">
              <a:lnSpc>
                <a:spcPts val="4536"/>
              </a:lnSpc>
            </a:pPr>
            <a:r>
              <a:rPr lang="en-US" sz="4200">
                <a:solidFill>
                  <a:srgbClr val="FFFFFF"/>
                </a:solidFill>
                <a:latin typeface="Garamond"/>
                <a:ea typeface="Garamond"/>
                <a:cs typeface="Garamond"/>
                <a:sym typeface="Garamond"/>
              </a:rPr>
              <a:t>Solapamiento de vendas;</a:t>
            </a:r>
          </a:p>
          <a:p>
            <a:pPr algn="l" marL="760095" indent="-380048" lvl="1">
              <a:lnSpc>
                <a:spcPts val="4536"/>
              </a:lnSpc>
            </a:pPr>
            <a:r>
              <a:rPr lang="en-US" sz="4200">
                <a:solidFill>
                  <a:srgbClr val="FFFFFF"/>
                </a:solidFill>
                <a:latin typeface="Garamond"/>
                <a:ea typeface="Garamond"/>
                <a:cs typeface="Garamond"/>
                <a:sym typeface="Garamond"/>
              </a:rPr>
              <a:t>Puntas redondeadas;</a:t>
            </a:r>
          </a:p>
        </p:txBody>
      </p:sp>
    </p:spTree>
  </p:cSld>
  <p:clrMapOvr>
    <a:masterClrMapping/>
  </p:clrMapOvr>
</p:sld>
</file>

<file path=ppt/slides/slide12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Contraindicaciones</a:t>
            </a:r>
            <a:r>
              <a:rPr lang="en-US" sz="4200">
                <a:solidFill>
                  <a:srgbClr val="FFFFFF"/>
                </a:solidFill>
                <a:latin typeface="Garamond"/>
                <a:ea typeface="Garamond"/>
                <a:cs typeface="Garamond"/>
                <a:sym typeface="Garamond"/>
              </a:rPr>
              <a:t>:</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Alergia;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No tolera la compresión;</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Sobre cicatrices dehiscentes o erupciones cutáneas.</a:t>
            </a:r>
          </a:p>
        </p:txBody>
      </p:sp>
    </p:spTree>
  </p:cSld>
  <p:clrMapOvr>
    <a:masterClrMapping/>
  </p:clrMapOvr>
</p:sld>
</file>

<file path=ppt/slides/slide12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grpSp>
        <p:nvGrpSpPr>
          <p:cNvPr name="Group 5" id="5"/>
          <p:cNvGrpSpPr/>
          <p:nvPr/>
        </p:nvGrpSpPr>
        <p:grpSpPr>
          <a:xfrm rot="0">
            <a:off x="2797616" y="2291344"/>
            <a:ext cx="12692767" cy="7447969"/>
            <a:chOff x="0" y="0"/>
            <a:chExt cx="16923690" cy="9930625"/>
          </a:xfrm>
        </p:grpSpPr>
        <p:sp>
          <p:nvSpPr>
            <p:cNvPr name="Freeform 6" id="6"/>
            <p:cNvSpPr/>
            <p:nvPr/>
          </p:nvSpPr>
          <p:spPr>
            <a:xfrm flipH="false" flipV="false" rot="0">
              <a:off x="0" y="0"/>
              <a:ext cx="16923638" cy="9930638"/>
            </a:xfrm>
            <a:custGeom>
              <a:avLst/>
              <a:gdLst/>
              <a:ahLst/>
              <a:cxnLst/>
              <a:rect r="r" b="b" t="t" l="l"/>
              <a:pathLst>
                <a:path h="9930638" w="16923638">
                  <a:moveTo>
                    <a:pt x="0" y="0"/>
                  </a:moveTo>
                  <a:lnTo>
                    <a:pt x="16923638" y="0"/>
                  </a:lnTo>
                  <a:lnTo>
                    <a:pt x="16923638" y="9930638"/>
                  </a:lnTo>
                  <a:lnTo>
                    <a:pt x="0" y="9930638"/>
                  </a:lnTo>
                  <a:lnTo>
                    <a:pt x="0" y="0"/>
                  </a:lnTo>
                  <a:close/>
                </a:path>
              </a:pathLst>
            </a:custGeom>
            <a:blipFill>
              <a:blip r:embed="rId3"/>
              <a:stretch>
                <a:fillRect l="-22671" t="0" r="-4202" b="0"/>
              </a:stretch>
            </a:blipFill>
          </p:spPr>
        </p:sp>
      </p:grpSp>
    </p:spTree>
  </p:cSld>
  <p:clrMapOvr>
    <a:masterClrMapping/>
  </p:clrMapOvr>
</p:sld>
</file>

<file path=ppt/slides/slide12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grpSp>
        <p:nvGrpSpPr>
          <p:cNvPr name="Group 5" id="5"/>
          <p:cNvGrpSpPr/>
          <p:nvPr/>
        </p:nvGrpSpPr>
        <p:grpSpPr>
          <a:xfrm rot="0">
            <a:off x="1539688" y="4078157"/>
            <a:ext cx="6249524" cy="4197591"/>
            <a:chOff x="0" y="0"/>
            <a:chExt cx="8332699" cy="5596788"/>
          </a:xfrm>
        </p:grpSpPr>
        <p:sp>
          <p:nvSpPr>
            <p:cNvPr name="Freeform 6" id="6"/>
            <p:cNvSpPr/>
            <p:nvPr/>
          </p:nvSpPr>
          <p:spPr>
            <a:xfrm flipH="false" flipV="false" rot="0">
              <a:off x="0" y="0"/>
              <a:ext cx="8332724" cy="5596763"/>
            </a:xfrm>
            <a:custGeom>
              <a:avLst/>
              <a:gdLst/>
              <a:ahLst/>
              <a:cxnLst/>
              <a:rect r="r" b="b" t="t" l="l"/>
              <a:pathLst>
                <a:path h="5596763" w="8332724">
                  <a:moveTo>
                    <a:pt x="0" y="0"/>
                  </a:moveTo>
                  <a:lnTo>
                    <a:pt x="8332724" y="0"/>
                  </a:lnTo>
                  <a:lnTo>
                    <a:pt x="8332724" y="5596763"/>
                  </a:lnTo>
                  <a:lnTo>
                    <a:pt x="0" y="5596763"/>
                  </a:lnTo>
                  <a:lnTo>
                    <a:pt x="0" y="0"/>
                  </a:lnTo>
                  <a:close/>
                </a:path>
              </a:pathLst>
            </a:custGeom>
            <a:blipFill>
              <a:blip r:embed="rId3"/>
              <a:stretch>
                <a:fillRect l="0" t="0" r="0" b="0"/>
              </a:stretch>
            </a:blipFill>
          </p:spPr>
        </p:sp>
      </p:grpSp>
      <p:grpSp>
        <p:nvGrpSpPr>
          <p:cNvPr name="Group 7" id="7"/>
          <p:cNvGrpSpPr/>
          <p:nvPr/>
        </p:nvGrpSpPr>
        <p:grpSpPr>
          <a:xfrm rot="0">
            <a:off x="9144000" y="3101035"/>
            <a:ext cx="6249524" cy="5801639"/>
            <a:chOff x="0" y="0"/>
            <a:chExt cx="8332699" cy="7735519"/>
          </a:xfrm>
        </p:grpSpPr>
        <p:sp>
          <p:nvSpPr>
            <p:cNvPr name="Freeform 8" id="8"/>
            <p:cNvSpPr/>
            <p:nvPr/>
          </p:nvSpPr>
          <p:spPr>
            <a:xfrm flipH="false" flipV="false" rot="0">
              <a:off x="0" y="0"/>
              <a:ext cx="8332724" cy="7735570"/>
            </a:xfrm>
            <a:custGeom>
              <a:avLst/>
              <a:gdLst/>
              <a:ahLst/>
              <a:cxnLst/>
              <a:rect r="r" b="b" t="t" l="l"/>
              <a:pathLst>
                <a:path h="7735570" w="8332724">
                  <a:moveTo>
                    <a:pt x="0" y="0"/>
                  </a:moveTo>
                  <a:lnTo>
                    <a:pt x="8332724" y="0"/>
                  </a:lnTo>
                  <a:lnTo>
                    <a:pt x="8332724" y="7735570"/>
                  </a:lnTo>
                  <a:lnTo>
                    <a:pt x="0" y="7735570"/>
                  </a:lnTo>
                  <a:lnTo>
                    <a:pt x="0" y="0"/>
                  </a:lnTo>
                  <a:close/>
                </a:path>
              </a:pathLst>
            </a:custGeom>
            <a:blipFill>
              <a:blip r:embed="rId4"/>
              <a:stretch>
                <a:fillRect l="0" t="0" r="0" b="0"/>
              </a:stretch>
            </a:blipFill>
          </p:spPr>
        </p:sp>
      </p:grpSp>
    </p:spTree>
  </p:cSld>
  <p:clrMapOvr>
    <a:masterClrMapping/>
  </p:clrMapOvr>
</p:sld>
</file>

<file path=ppt/slides/slide12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grpSp>
        <p:nvGrpSpPr>
          <p:cNvPr name="Group 5" id="5"/>
          <p:cNvGrpSpPr/>
          <p:nvPr/>
        </p:nvGrpSpPr>
        <p:grpSpPr>
          <a:xfrm rot="0">
            <a:off x="4820764" y="2401043"/>
            <a:ext cx="6918512" cy="7319582"/>
            <a:chOff x="0" y="0"/>
            <a:chExt cx="9224683" cy="9759442"/>
          </a:xfrm>
        </p:grpSpPr>
        <p:sp>
          <p:nvSpPr>
            <p:cNvPr name="Freeform 6" id="6"/>
            <p:cNvSpPr/>
            <p:nvPr/>
          </p:nvSpPr>
          <p:spPr>
            <a:xfrm flipH="false" flipV="false" rot="0">
              <a:off x="0" y="0"/>
              <a:ext cx="9224645" cy="9759442"/>
            </a:xfrm>
            <a:custGeom>
              <a:avLst/>
              <a:gdLst/>
              <a:ahLst/>
              <a:cxnLst/>
              <a:rect r="r" b="b" t="t" l="l"/>
              <a:pathLst>
                <a:path h="9759442" w="9224645">
                  <a:moveTo>
                    <a:pt x="0" y="0"/>
                  </a:moveTo>
                  <a:lnTo>
                    <a:pt x="9224645" y="0"/>
                  </a:lnTo>
                  <a:lnTo>
                    <a:pt x="9224645" y="9759442"/>
                  </a:lnTo>
                  <a:lnTo>
                    <a:pt x="0" y="9759442"/>
                  </a:lnTo>
                  <a:lnTo>
                    <a:pt x="0" y="0"/>
                  </a:lnTo>
                  <a:close/>
                </a:path>
              </a:pathLst>
            </a:custGeom>
            <a:blipFill>
              <a:blip r:embed="rId3"/>
              <a:stretch>
                <a:fillRect l="-3983" t="-46052" r="-4467" b="-75586"/>
              </a:stretch>
            </a:blipFill>
          </p:spPr>
        </p:sp>
      </p:grpSp>
    </p:spTree>
  </p:cSld>
  <p:clrMapOvr>
    <a:masterClrMapping/>
  </p:clrMapOvr>
</p:sld>
</file>

<file path=ppt/slides/slide12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grpSp>
        <p:nvGrpSpPr>
          <p:cNvPr name="Group 5" id="5"/>
          <p:cNvGrpSpPr/>
          <p:nvPr/>
        </p:nvGrpSpPr>
        <p:grpSpPr>
          <a:xfrm rot="0">
            <a:off x="2098396" y="2536031"/>
            <a:ext cx="6070692" cy="7203281"/>
            <a:chOff x="0" y="0"/>
            <a:chExt cx="8094256" cy="9604375"/>
          </a:xfrm>
        </p:grpSpPr>
        <p:sp>
          <p:nvSpPr>
            <p:cNvPr name="Freeform 6" id="6"/>
            <p:cNvSpPr/>
            <p:nvPr/>
          </p:nvSpPr>
          <p:spPr>
            <a:xfrm flipH="false" flipV="false" rot="0">
              <a:off x="0" y="0"/>
              <a:ext cx="8094218" cy="9604375"/>
            </a:xfrm>
            <a:custGeom>
              <a:avLst/>
              <a:gdLst/>
              <a:ahLst/>
              <a:cxnLst/>
              <a:rect r="r" b="b" t="t" l="l"/>
              <a:pathLst>
                <a:path h="9604375" w="8094218">
                  <a:moveTo>
                    <a:pt x="0" y="0"/>
                  </a:moveTo>
                  <a:lnTo>
                    <a:pt x="8094218" y="0"/>
                  </a:lnTo>
                  <a:lnTo>
                    <a:pt x="8094218" y="9604375"/>
                  </a:lnTo>
                  <a:lnTo>
                    <a:pt x="0" y="9604375"/>
                  </a:lnTo>
                  <a:lnTo>
                    <a:pt x="0" y="0"/>
                  </a:lnTo>
                  <a:close/>
                </a:path>
              </a:pathLst>
            </a:custGeom>
            <a:blipFill>
              <a:blip r:embed="rId3"/>
              <a:stretch>
                <a:fillRect l="-5595" t="-46059" r="-6091" b="-57456"/>
              </a:stretch>
            </a:blipFill>
          </p:spPr>
        </p:sp>
      </p:grpSp>
      <p:grpSp>
        <p:nvGrpSpPr>
          <p:cNvPr name="Group 7" id="7"/>
          <p:cNvGrpSpPr/>
          <p:nvPr/>
        </p:nvGrpSpPr>
        <p:grpSpPr>
          <a:xfrm rot="0">
            <a:off x="9702051" y="2418979"/>
            <a:ext cx="4397188" cy="7437377"/>
            <a:chOff x="0" y="0"/>
            <a:chExt cx="5862917" cy="9916503"/>
          </a:xfrm>
        </p:grpSpPr>
        <p:sp>
          <p:nvSpPr>
            <p:cNvPr name="Freeform 8" id="8"/>
            <p:cNvSpPr/>
            <p:nvPr/>
          </p:nvSpPr>
          <p:spPr>
            <a:xfrm flipH="false" flipV="false" rot="0">
              <a:off x="0" y="0"/>
              <a:ext cx="5862955" cy="9916541"/>
            </a:xfrm>
            <a:custGeom>
              <a:avLst/>
              <a:gdLst/>
              <a:ahLst/>
              <a:cxnLst/>
              <a:rect r="r" b="b" t="t" l="l"/>
              <a:pathLst>
                <a:path h="9916541" w="5862955">
                  <a:moveTo>
                    <a:pt x="0" y="0"/>
                  </a:moveTo>
                  <a:lnTo>
                    <a:pt x="5862955" y="0"/>
                  </a:lnTo>
                  <a:lnTo>
                    <a:pt x="5862955" y="9916541"/>
                  </a:lnTo>
                  <a:lnTo>
                    <a:pt x="0" y="9916541"/>
                  </a:lnTo>
                  <a:lnTo>
                    <a:pt x="0" y="0"/>
                  </a:lnTo>
                  <a:close/>
                </a:path>
              </a:pathLst>
            </a:custGeom>
            <a:blipFill>
              <a:blip r:embed="rId4"/>
              <a:stretch>
                <a:fillRect l="-4989" t="-82633" r="-104987" b="-85787"/>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Blefaroplastia</a:t>
              </a:r>
            </a:p>
          </p:txBody>
        </p:sp>
      </p:grpSp>
      <p:grpSp>
        <p:nvGrpSpPr>
          <p:cNvPr name="Group 5" id="5"/>
          <p:cNvGrpSpPr/>
          <p:nvPr/>
        </p:nvGrpSpPr>
        <p:grpSpPr>
          <a:xfrm rot="0">
            <a:off x="1257300" y="6872278"/>
            <a:ext cx="6395037" cy="2936691"/>
            <a:chOff x="0" y="0"/>
            <a:chExt cx="8526716" cy="3915588"/>
          </a:xfrm>
        </p:grpSpPr>
        <p:sp>
          <p:nvSpPr>
            <p:cNvPr name="Freeform 6" id="6"/>
            <p:cNvSpPr/>
            <p:nvPr/>
          </p:nvSpPr>
          <p:spPr>
            <a:xfrm flipH="false" flipV="false" rot="0">
              <a:off x="0" y="0"/>
              <a:ext cx="8526653" cy="3915537"/>
            </a:xfrm>
            <a:custGeom>
              <a:avLst/>
              <a:gdLst/>
              <a:ahLst/>
              <a:cxnLst/>
              <a:rect r="r" b="b" t="t" l="l"/>
              <a:pathLst>
                <a:path h="3915537" w="8526653">
                  <a:moveTo>
                    <a:pt x="0" y="0"/>
                  </a:moveTo>
                  <a:lnTo>
                    <a:pt x="8526653" y="0"/>
                  </a:lnTo>
                  <a:lnTo>
                    <a:pt x="8526653" y="3915537"/>
                  </a:lnTo>
                  <a:lnTo>
                    <a:pt x="0" y="3915537"/>
                  </a:lnTo>
                  <a:lnTo>
                    <a:pt x="0" y="0"/>
                  </a:lnTo>
                  <a:close/>
                </a:path>
              </a:pathLst>
            </a:custGeom>
            <a:blipFill>
              <a:blip r:embed="rId3"/>
              <a:stretch>
                <a:fillRect l="0" t="0" r="0" b="-1"/>
              </a:stretch>
            </a:blipFill>
          </p:spPr>
        </p:sp>
      </p:grpSp>
      <p:grpSp>
        <p:nvGrpSpPr>
          <p:cNvPr name="Group 7" id="7"/>
          <p:cNvGrpSpPr/>
          <p:nvPr/>
        </p:nvGrpSpPr>
        <p:grpSpPr>
          <a:xfrm rot="0">
            <a:off x="8727891" y="6795259"/>
            <a:ext cx="5722268" cy="2971181"/>
            <a:chOff x="0" y="0"/>
            <a:chExt cx="7629690" cy="3961574"/>
          </a:xfrm>
        </p:grpSpPr>
        <p:sp>
          <p:nvSpPr>
            <p:cNvPr name="Freeform 8" id="8"/>
            <p:cNvSpPr/>
            <p:nvPr/>
          </p:nvSpPr>
          <p:spPr>
            <a:xfrm flipH="false" flipV="false" rot="0">
              <a:off x="0" y="0"/>
              <a:ext cx="7629652" cy="3961511"/>
            </a:xfrm>
            <a:custGeom>
              <a:avLst/>
              <a:gdLst/>
              <a:ahLst/>
              <a:cxnLst/>
              <a:rect r="r" b="b" t="t" l="l"/>
              <a:pathLst>
                <a:path h="3961511" w="7629652">
                  <a:moveTo>
                    <a:pt x="0" y="0"/>
                  </a:moveTo>
                  <a:lnTo>
                    <a:pt x="7629652" y="0"/>
                  </a:lnTo>
                  <a:lnTo>
                    <a:pt x="7629652" y="3961511"/>
                  </a:lnTo>
                  <a:lnTo>
                    <a:pt x="0" y="3961511"/>
                  </a:lnTo>
                  <a:lnTo>
                    <a:pt x="0" y="0"/>
                  </a:lnTo>
                  <a:close/>
                </a:path>
              </a:pathLst>
            </a:custGeom>
            <a:blipFill>
              <a:blip r:embed="rId4"/>
              <a:stretch>
                <a:fillRect l="0" t="0" r="0" b="-1"/>
              </a:stretch>
            </a:blipFill>
          </p:spPr>
        </p:sp>
      </p:grpSp>
      <p:grpSp>
        <p:nvGrpSpPr>
          <p:cNvPr name="Group 9" id="9"/>
          <p:cNvGrpSpPr/>
          <p:nvPr/>
        </p:nvGrpSpPr>
        <p:grpSpPr>
          <a:xfrm rot="0">
            <a:off x="2199570" y="3414722"/>
            <a:ext cx="4510507" cy="2936691"/>
            <a:chOff x="0" y="0"/>
            <a:chExt cx="6014009" cy="3915588"/>
          </a:xfrm>
        </p:grpSpPr>
        <p:sp>
          <p:nvSpPr>
            <p:cNvPr name="Freeform 10" id="10"/>
            <p:cNvSpPr/>
            <p:nvPr/>
          </p:nvSpPr>
          <p:spPr>
            <a:xfrm flipH="false" flipV="false" rot="0">
              <a:off x="0" y="0"/>
              <a:ext cx="6013958" cy="3915537"/>
            </a:xfrm>
            <a:custGeom>
              <a:avLst/>
              <a:gdLst/>
              <a:ahLst/>
              <a:cxnLst/>
              <a:rect r="r" b="b" t="t" l="l"/>
              <a:pathLst>
                <a:path h="3915537" w="6013958">
                  <a:moveTo>
                    <a:pt x="0" y="0"/>
                  </a:moveTo>
                  <a:lnTo>
                    <a:pt x="6013958" y="0"/>
                  </a:lnTo>
                  <a:lnTo>
                    <a:pt x="6013958" y="3915537"/>
                  </a:lnTo>
                  <a:lnTo>
                    <a:pt x="0" y="3915537"/>
                  </a:lnTo>
                  <a:lnTo>
                    <a:pt x="0" y="0"/>
                  </a:lnTo>
                  <a:close/>
                </a:path>
              </a:pathLst>
            </a:custGeom>
            <a:blipFill>
              <a:blip r:embed="rId5"/>
              <a:stretch>
                <a:fillRect l="0" t="0" r="0" b="-1"/>
              </a:stretch>
            </a:blipFill>
          </p:spPr>
        </p:sp>
      </p:grpSp>
      <p:grpSp>
        <p:nvGrpSpPr>
          <p:cNvPr name="Group 11" id="11"/>
          <p:cNvGrpSpPr/>
          <p:nvPr/>
        </p:nvGrpSpPr>
        <p:grpSpPr>
          <a:xfrm rot="0">
            <a:off x="9144000" y="3375050"/>
            <a:ext cx="4510507" cy="2775690"/>
            <a:chOff x="0" y="0"/>
            <a:chExt cx="6014009" cy="3700920"/>
          </a:xfrm>
        </p:grpSpPr>
        <p:sp>
          <p:nvSpPr>
            <p:cNvPr name="Freeform 12" id="12"/>
            <p:cNvSpPr/>
            <p:nvPr/>
          </p:nvSpPr>
          <p:spPr>
            <a:xfrm flipH="false" flipV="false" rot="0">
              <a:off x="0" y="0"/>
              <a:ext cx="6013958" cy="3700907"/>
            </a:xfrm>
            <a:custGeom>
              <a:avLst/>
              <a:gdLst/>
              <a:ahLst/>
              <a:cxnLst/>
              <a:rect r="r" b="b" t="t" l="l"/>
              <a:pathLst>
                <a:path h="3700907" w="6013958">
                  <a:moveTo>
                    <a:pt x="0" y="0"/>
                  </a:moveTo>
                  <a:lnTo>
                    <a:pt x="6013958" y="0"/>
                  </a:lnTo>
                  <a:lnTo>
                    <a:pt x="6013958" y="3700907"/>
                  </a:lnTo>
                  <a:lnTo>
                    <a:pt x="0" y="3700907"/>
                  </a:lnTo>
                  <a:lnTo>
                    <a:pt x="0" y="0"/>
                  </a:lnTo>
                  <a:close/>
                </a:path>
              </a:pathLst>
            </a:custGeom>
            <a:blipFill>
              <a:blip r:embed="rId6"/>
              <a:stretch>
                <a:fillRect l="0" t="0" r="0" b="0"/>
              </a:stretch>
            </a:blipFill>
          </p:spPr>
        </p:sp>
      </p:grpSp>
    </p:spTree>
  </p:cSld>
  <p:clrMapOvr>
    <a:masterClrMapping/>
  </p:clrMapOvr>
</p:sld>
</file>

<file path=ppt/slides/slide13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Intraoperatorio y postoperatorio inmediato</a:t>
            </a:r>
          </a:p>
          <a:p>
            <a:pPr algn="l" marL="760095" indent="-380048" lvl="1">
              <a:lnSpc>
                <a:spcPts val="4536"/>
              </a:lnSpc>
            </a:pPr>
          </a:p>
        </p:txBody>
      </p:sp>
      <p:grpSp>
        <p:nvGrpSpPr>
          <p:cNvPr name="Group 6" id="6"/>
          <p:cNvGrpSpPr/>
          <p:nvPr/>
        </p:nvGrpSpPr>
        <p:grpSpPr>
          <a:xfrm rot="0">
            <a:off x="1257300" y="3955771"/>
            <a:ext cx="3806933" cy="5309673"/>
            <a:chOff x="0" y="0"/>
            <a:chExt cx="5075911" cy="7079564"/>
          </a:xfrm>
        </p:grpSpPr>
        <p:sp>
          <p:nvSpPr>
            <p:cNvPr name="Freeform 7" id="7"/>
            <p:cNvSpPr/>
            <p:nvPr/>
          </p:nvSpPr>
          <p:spPr>
            <a:xfrm flipH="false" flipV="false" rot="0">
              <a:off x="0" y="0"/>
              <a:ext cx="5075936" cy="7079615"/>
            </a:xfrm>
            <a:custGeom>
              <a:avLst/>
              <a:gdLst/>
              <a:ahLst/>
              <a:cxnLst/>
              <a:rect r="r" b="b" t="t" l="l"/>
              <a:pathLst>
                <a:path h="7079615" w="5075936">
                  <a:moveTo>
                    <a:pt x="0" y="0"/>
                  </a:moveTo>
                  <a:lnTo>
                    <a:pt x="5075936" y="0"/>
                  </a:lnTo>
                  <a:lnTo>
                    <a:pt x="5075936" y="7079615"/>
                  </a:lnTo>
                  <a:lnTo>
                    <a:pt x="0" y="7079615"/>
                  </a:lnTo>
                  <a:lnTo>
                    <a:pt x="0" y="0"/>
                  </a:lnTo>
                  <a:close/>
                </a:path>
              </a:pathLst>
            </a:custGeom>
            <a:blipFill>
              <a:blip r:embed="rId3"/>
              <a:stretch>
                <a:fillRect l="0" t="0" r="0" b="0"/>
              </a:stretch>
            </a:blipFill>
          </p:spPr>
        </p:sp>
      </p:grpSp>
      <p:grpSp>
        <p:nvGrpSpPr>
          <p:cNvPr name="Group 8" id="8"/>
          <p:cNvGrpSpPr/>
          <p:nvPr/>
        </p:nvGrpSpPr>
        <p:grpSpPr>
          <a:xfrm rot="0">
            <a:off x="6423298" y="3483740"/>
            <a:ext cx="3148222" cy="5621817"/>
            <a:chOff x="0" y="0"/>
            <a:chExt cx="4197629" cy="7495756"/>
          </a:xfrm>
        </p:grpSpPr>
        <p:sp>
          <p:nvSpPr>
            <p:cNvPr name="Freeform 9" id="9"/>
            <p:cNvSpPr/>
            <p:nvPr/>
          </p:nvSpPr>
          <p:spPr>
            <a:xfrm flipH="false" flipV="false" rot="0">
              <a:off x="0" y="0"/>
              <a:ext cx="4197604" cy="7495794"/>
            </a:xfrm>
            <a:custGeom>
              <a:avLst/>
              <a:gdLst/>
              <a:ahLst/>
              <a:cxnLst/>
              <a:rect r="r" b="b" t="t" l="l"/>
              <a:pathLst>
                <a:path h="7495794" w="4197604">
                  <a:moveTo>
                    <a:pt x="0" y="0"/>
                  </a:moveTo>
                  <a:lnTo>
                    <a:pt x="4197604" y="0"/>
                  </a:lnTo>
                  <a:lnTo>
                    <a:pt x="4197604" y="7495794"/>
                  </a:lnTo>
                  <a:lnTo>
                    <a:pt x="0" y="7495794"/>
                  </a:lnTo>
                  <a:lnTo>
                    <a:pt x="0" y="0"/>
                  </a:lnTo>
                  <a:close/>
                </a:path>
              </a:pathLst>
            </a:custGeom>
            <a:blipFill>
              <a:blip r:embed="rId4"/>
              <a:stretch>
                <a:fillRect l="0" t="0" r="0" b="0"/>
              </a:stretch>
            </a:blipFill>
          </p:spPr>
        </p:sp>
      </p:grpSp>
      <p:grpSp>
        <p:nvGrpSpPr>
          <p:cNvPr name="Group 10" id="10"/>
          <p:cNvGrpSpPr/>
          <p:nvPr/>
        </p:nvGrpSpPr>
        <p:grpSpPr>
          <a:xfrm rot="0">
            <a:off x="10930585" y="3146308"/>
            <a:ext cx="4377252" cy="6296692"/>
            <a:chOff x="0" y="0"/>
            <a:chExt cx="5836336" cy="8395589"/>
          </a:xfrm>
        </p:grpSpPr>
        <p:sp>
          <p:nvSpPr>
            <p:cNvPr name="Freeform 11" id="11"/>
            <p:cNvSpPr/>
            <p:nvPr/>
          </p:nvSpPr>
          <p:spPr>
            <a:xfrm flipH="false" flipV="false" rot="0">
              <a:off x="0" y="0"/>
              <a:ext cx="5836285" cy="8395589"/>
            </a:xfrm>
            <a:custGeom>
              <a:avLst/>
              <a:gdLst/>
              <a:ahLst/>
              <a:cxnLst/>
              <a:rect r="r" b="b" t="t" l="l"/>
              <a:pathLst>
                <a:path h="8395589" w="5836285">
                  <a:moveTo>
                    <a:pt x="0" y="0"/>
                  </a:moveTo>
                  <a:lnTo>
                    <a:pt x="5836285" y="0"/>
                  </a:lnTo>
                  <a:lnTo>
                    <a:pt x="5836285" y="8395589"/>
                  </a:lnTo>
                  <a:lnTo>
                    <a:pt x="0" y="8395589"/>
                  </a:lnTo>
                  <a:lnTo>
                    <a:pt x="0" y="0"/>
                  </a:lnTo>
                  <a:close/>
                </a:path>
              </a:pathLst>
            </a:custGeom>
            <a:blipFill>
              <a:blip r:embed="rId5"/>
              <a:stretch>
                <a:fillRect l="0" t="0" r="-1" b="0"/>
              </a:stretch>
            </a:blipFill>
          </p:spPr>
        </p:sp>
      </p:grpSp>
    </p:spTree>
  </p:cSld>
  <p:clrMapOvr>
    <a:masterClrMapping/>
  </p:clrMapOvr>
</p:sld>
</file>

<file path=ppt/slides/slide13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Intraoperatorio y postoperatorio inmediato</a:t>
            </a:r>
          </a:p>
        </p:txBody>
      </p:sp>
      <p:grpSp>
        <p:nvGrpSpPr>
          <p:cNvPr name="Group 6" id="6"/>
          <p:cNvGrpSpPr/>
          <p:nvPr/>
        </p:nvGrpSpPr>
        <p:grpSpPr>
          <a:xfrm rot="-5400000">
            <a:off x="1430703" y="4490685"/>
            <a:ext cx="6027096" cy="4470168"/>
            <a:chOff x="0" y="0"/>
            <a:chExt cx="8036128" cy="5960224"/>
          </a:xfrm>
        </p:grpSpPr>
        <p:sp>
          <p:nvSpPr>
            <p:cNvPr name="Freeform 7" id="7"/>
            <p:cNvSpPr/>
            <p:nvPr/>
          </p:nvSpPr>
          <p:spPr>
            <a:xfrm flipH="false" flipV="false" rot="0">
              <a:off x="0" y="0"/>
              <a:ext cx="8036179" cy="5960237"/>
            </a:xfrm>
            <a:custGeom>
              <a:avLst/>
              <a:gdLst/>
              <a:ahLst/>
              <a:cxnLst/>
              <a:rect r="r" b="b" t="t" l="l"/>
              <a:pathLst>
                <a:path h="5960237" w="8036179">
                  <a:moveTo>
                    <a:pt x="0" y="0"/>
                  </a:moveTo>
                  <a:lnTo>
                    <a:pt x="8036179" y="0"/>
                  </a:lnTo>
                  <a:lnTo>
                    <a:pt x="8036179" y="5960237"/>
                  </a:lnTo>
                  <a:lnTo>
                    <a:pt x="0" y="5960237"/>
                  </a:lnTo>
                  <a:lnTo>
                    <a:pt x="0" y="0"/>
                  </a:lnTo>
                  <a:close/>
                </a:path>
              </a:pathLst>
            </a:custGeom>
            <a:blipFill>
              <a:blip r:embed="rId3"/>
              <a:stretch>
                <a:fillRect l="-28262" t="-86347" r="-52164" b="-138011"/>
              </a:stretch>
            </a:blipFill>
          </p:spPr>
        </p:sp>
      </p:grpSp>
      <p:grpSp>
        <p:nvGrpSpPr>
          <p:cNvPr name="Group 8" id="8"/>
          <p:cNvGrpSpPr/>
          <p:nvPr/>
        </p:nvGrpSpPr>
        <p:grpSpPr>
          <a:xfrm rot="0">
            <a:off x="8416176" y="4055116"/>
            <a:ext cx="6877679" cy="5015684"/>
            <a:chOff x="0" y="0"/>
            <a:chExt cx="9170238" cy="6687579"/>
          </a:xfrm>
        </p:grpSpPr>
        <p:sp>
          <p:nvSpPr>
            <p:cNvPr name="Freeform 9" id="9"/>
            <p:cNvSpPr/>
            <p:nvPr/>
          </p:nvSpPr>
          <p:spPr>
            <a:xfrm flipH="false" flipV="false" rot="0">
              <a:off x="0" y="0"/>
              <a:ext cx="9170289" cy="6687566"/>
            </a:xfrm>
            <a:custGeom>
              <a:avLst/>
              <a:gdLst/>
              <a:ahLst/>
              <a:cxnLst/>
              <a:rect r="r" b="b" t="t" l="l"/>
              <a:pathLst>
                <a:path h="6687566" w="9170289">
                  <a:moveTo>
                    <a:pt x="0" y="0"/>
                  </a:moveTo>
                  <a:lnTo>
                    <a:pt x="9170289" y="0"/>
                  </a:lnTo>
                  <a:lnTo>
                    <a:pt x="9170289" y="6687566"/>
                  </a:lnTo>
                  <a:lnTo>
                    <a:pt x="0" y="6687566"/>
                  </a:lnTo>
                  <a:lnTo>
                    <a:pt x="0" y="0"/>
                  </a:lnTo>
                  <a:close/>
                </a:path>
              </a:pathLst>
            </a:custGeom>
            <a:blipFill>
              <a:blip r:embed="rId4"/>
              <a:stretch>
                <a:fillRect l="-38123" t="-121919" r="-46663" b="-115929"/>
              </a:stretch>
            </a:blipFill>
          </p:spPr>
        </p:sp>
      </p:grpSp>
    </p:spTree>
  </p:cSld>
  <p:clrMapOvr>
    <a:masterClrMapping/>
  </p:clrMapOvr>
</p:sld>
</file>

<file path=ppt/slides/slide13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Vendaje aplicado al periodo postoperatorio</a:t>
            </a:r>
          </a:p>
          <a:p>
            <a:pPr algn="l" marL="760095" indent="-380048" lvl="1">
              <a:lnSpc>
                <a:spcPts val="4536"/>
              </a:lnSpc>
            </a:pPr>
          </a:p>
        </p:txBody>
      </p:sp>
      <p:grpSp>
        <p:nvGrpSpPr>
          <p:cNvPr name="Group 6" id="6"/>
          <p:cNvGrpSpPr/>
          <p:nvPr/>
        </p:nvGrpSpPr>
        <p:grpSpPr>
          <a:xfrm rot="-5400000">
            <a:off x="2829363" y="2709596"/>
            <a:ext cx="4709732" cy="7919542"/>
            <a:chOff x="0" y="0"/>
            <a:chExt cx="6279642" cy="10559390"/>
          </a:xfrm>
        </p:grpSpPr>
        <p:sp>
          <p:nvSpPr>
            <p:cNvPr name="Freeform 7" id="7"/>
            <p:cNvSpPr/>
            <p:nvPr/>
          </p:nvSpPr>
          <p:spPr>
            <a:xfrm flipH="false" flipV="false" rot="0">
              <a:off x="0" y="0"/>
              <a:ext cx="6279642" cy="10559415"/>
            </a:xfrm>
            <a:custGeom>
              <a:avLst/>
              <a:gdLst/>
              <a:ahLst/>
              <a:cxnLst/>
              <a:rect r="r" b="b" t="t" l="l"/>
              <a:pathLst>
                <a:path h="10559415" w="6279642">
                  <a:moveTo>
                    <a:pt x="0" y="0"/>
                  </a:moveTo>
                  <a:lnTo>
                    <a:pt x="6279642" y="0"/>
                  </a:lnTo>
                  <a:lnTo>
                    <a:pt x="6279642" y="10559415"/>
                  </a:lnTo>
                  <a:lnTo>
                    <a:pt x="0" y="10559415"/>
                  </a:lnTo>
                  <a:lnTo>
                    <a:pt x="0" y="0"/>
                  </a:lnTo>
                  <a:close/>
                </a:path>
              </a:pathLst>
            </a:custGeom>
            <a:blipFill>
              <a:blip r:embed="rId3"/>
              <a:stretch>
                <a:fillRect l="-68100" t="-40910" r="-75533" b="-52273"/>
              </a:stretch>
            </a:blipFill>
          </p:spPr>
        </p:sp>
      </p:grpSp>
      <p:grpSp>
        <p:nvGrpSpPr>
          <p:cNvPr name="Group 8" id="8"/>
          <p:cNvGrpSpPr/>
          <p:nvPr/>
        </p:nvGrpSpPr>
        <p:grpSpPr>
          <a:xfrm rot="0">
            <a:off x="11576044" y="2863496"/>
            <a:ext cx="5182162" cy="2902010"/>
            <a:chOff x="0" y="0"/>
            <a:chExt cx="6909549" cy="3869347"/>
          </a:xfrm>
        </p:grpSpPr>
        <p:sp>
          <p:nvSpPr>
            <p:cNvPr name="Freeform 9" id="9"/>
            <p:cNvSpPr/>
            <p:nvPr/>
          </p:nvSpPr>
          <p:spPr>
            <a:xfrm flipH="false" flipV="false" rot="0">
              <a:off x="0" y="0"/>
              <a:ext cx="6909562" cy="3869309"/>
            </a:xfrm>
            <a:custGeom>
              <a:avLst/>
              <a:gdLst/>
              <a:ahLst/>
              <a:cxnLst/>
              <a:rect r="r" b="b" t="t" l="l"/>
              <a:pathLst>
                <a:path h="3869309" w="6909562">
                  <a:moveTo>
                    <a:pt x="0" y="0"/>
                  </a:moveTo>
                  <a:lnTo>
                    <a:pt x="6909562" y="0"/>
                  </a:lnTo>
                  <a:lnTo>
                    <a:pt x="6909562" y="3869309"/>
                  </a:lnTo>
                  <a:lnTo>
                    <a:pt x="0" y="3869309"/>
                  </a:lnTo>
                  <a:lnTo>
                    <a:pt x="0" y="0"/>
                  </a:lnTo>
                  <a:close/>
                </a:path>
              </a:pathLst>
            </a:custGeom>
            <a:blipFill>
              <a:blip r:embed="rId4"/>
              <a:stretch>
                <a:fillRect l="0" t="0" r="0" b="0"/>
              </a:stretch>
            </a:blipFill>
          </p:spPr>
        </p:sp>
      </p:grpSp>
      <p:grpSp>
        <p:nvGrpSpPr>
          <p:cNvPr name="Group 10" id="10"/>
          <p:cNvGrpSpPr/>
          <p:nvPr/>
        </p:nvGrpSpPr>
        <p:grpSpPr>
          <a:xfrm rot="0">
            <a:off x="11073651" y="6246419"/>
            <a:ext cx="4077500" cy="2867235"/>
            <a:chOff x="0" y="0"/>
            <a:chExt cx="5436667" cy="3822979"/>
          </a:xfrm>
        </p:grpSpPr>
        <p:sp>
          <p:nvSpPr>
            <p:cNvPr name="Freeform 11" id="11"/>
            <p:cNvSpPr/>
            <p:nvPr/>
          </p:nvSpPr>
          <p:spPr>
            <a:xfrm flipH="false" flipV="false" rot="0">
              <a:off x="0" y="0"/>
              <a:ext cx="5436616" cy="3822954"/>
            </a:xfrm>
            <a:custGeom>
              <a:avLst/>
              <a:gdLst/>
              <a:ahLst/>
              <a:cxnLst/>
              <a:rect r="r" b="b" t="t" l="l"/>
              <a:pathLst>
                <a:path h="3822954" w="5436616">
                  <a:moveTo>
                    <a:pt x="0" y="0"/>
                  </a:moveTo>
                  <a:lnTo>
                    <a:pt x="5436616" y="0"/>
                  </a:lnTo>
                  <a:lnTo>
                    <a:pt x="5436616" y="3822954"/>
                  </a:lnTo>
                  <a:lnTo>
                    <a:pt x="0" y="3822954"/>
                  </a:lnTo>
                  <a:lnTo>
                    <a:pt x="0" y="0"/>
                  </a:lnTo>
                  <a:close/>
                </a:path>
              </a:pathLst>
            </a:custGeom>
            <a:blipFill>
              <a:blip r:embed="rId5"/>
              <a:stretch>
                <a:fillRect l="0" t="0" r="0" b="0"/>
              </a:stretch>
            </a:blipFill>
          </p:spPr>
        </p:sp>
      </p:grpSp>
    </p:spTree>
  </p:cSld>
  <p:clrMapOvr>
    <a:masterClrMapping/>
  </p:clrMapOvr>
</p:sld>
</file>

<file path=ppt/slides/slide13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grpSp>
        <p:nvGrpSpPr>
          <p:cNvPr name="Group 5" id="5"/>
          <p:cNvGrpSpPr/>
          <p:nvPr/>
        </p:nvGrpSpPr>
        <p:grpSpPr>
          <a:xfrm rot="0">
            <a:off x="1732483" y="2782319"/>
            <a:ext cx="6656775" cy="6252820"/>
            <a:chOff x="0" y="0"/>
            <a:chExt cx="8875700" cy="8337093"/>
          </a:xfrm>
        </p:grpSpPr>
        <p:sp>
          <p:nvSpPr>
            <p:cNvPr name="Freeform 6" id="6"/>
            <p:cNvSpPr/>
            <p:nvPr/>
          </p:nvSpPr>
          <p:spPr>
            <a:xfrm flipH="false" flipV="false" rot="0">
              <a:off x="0" y="0"/>
              <a:ext cx="8875649" cy="8337042"/>
            </a:xfrm>
            <a:custGeom>
              <a:avLst/>
              <a:gdLst/>
              <a:ahLst/>
              <a:cxnLst/>
              <a:rect r="r" b="b" t="t" l="l"/>
              <a:pathLst>
                <a:path h="8337042" w="8875649">
                  <a:moveTo>
                    <a:pt x="0" y="0"/>
                  </a:moveTo>
                  <a:lnTo>
                    <a:pt x="8875649" y="0"/>
                  </a:lnTo>
                  <a:lnTo>
                    <a:pt x="8875649" y="8337042"/>
                  </a:lnTo>
                  <a:lnTo>
                    <a:pt x="0" y="8337042"/>
                  </a:lnTo>
                  <a:lnTo>
                    <a:pt x="0" y="0"/>
                  </a:lnTo>
                  <a:close/>
                </a:path>
              </a:pathLst>
            </a:custGeom>
            <a:blipFill>
              <a:blip r:embed="rId3"/>
              <a:stretch>
                <a:fillRect l="0" t="-1" r="-1" b="-41948"/>
              </a:stretch>
            </a:blipFill>
          </p:spPr>
        </p:sp>
      </p:grpSp>
      <p:grpSp>
        <p:nvGrpSpPr>
          <p:cNvPr name="Group 7" id="7"/>
          <p:cNvGrpSpPr/>
          <p:nvPr/>
        </p:nvGrpSpPr>
        <p:grpSpPr>
          <a:xfrm rot="0">
            <a:off x="9144000" y="2536031"/>
            <a:ext cx="7715250" cy="6763426"/>
            <a:chOff x="0" y="0"/>
            <a:chExt cx="10287000" cy="9017902"/>
          </a:xfrm>
        </p:grpSpPr>
        <p:sp>
          <p:nvSpPr>
            <p:cNvPr name="Freeform 8" id="8"/>
            <p:cNvSpPr/>
            <p:nvPr/>
          </p:nvSpPr>
          <p:spPr>
            <a:xfrm flipH="false" flipV="false" rot="0">
              <a:off x="0" y="0"/>
              <a:ext cx="10287000" cy="9017889"/>
            </a:xfrm>
            <a:custGeom>
              <a:avLst/>
              <a:gdLst/>
              <a:ahLst/>
              <a:cxnLst/>
              <a:rect r="r" b="b" t="t" l="l"/>
              <a:pathLst>
                <a:path h="9017889" w="10287000">
                  <a:moveTo>
                    <a:pt x="0" y="0"/>
                  </a:moveTo>
                  <a:lnTo>
                    <a:pt x="10287000" y="0"/>
                  </a:lnTo>
                  <a:lnTo>
                    <a:pt x="10287000" y="9017889"/>
                  </a:lnTo>
                  <a:lnTo>
                    <a:pt x="0" y="9017889"/>
                  </a:lnTo>
                  <a:lnTo>
                    <a:pt x="0" y="0"/>
                  </a:lnTo>
                  <a:close/>
                </a:path>
              </a:pathLst>
            </a:custGeom>
            <a:blipFill>
              <a:blip r:embed="rId4"/>
              <a:stretch>
                <a:fillRect l="0" t="0" r="0" b="-52098"/>
              </a:stretch>
            </a:blipFill>
          </p:spPr>
        </p:sp>
      </p:grpSp>
    </p:spTree>
  </p:cSld>
  <p:clrMapOvr>
    <a:masterClrMapping/>
  </p:clrMapOvr>
</p:sld>
</file>

<file path=ppt/slides/slide13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grpSp>
        <p:nvGrpSpPr>
          <p:cNvPr name="Group 5" id="5"/>
          <p:cNvGrpSpPr/>
          <p:nvPr/>
        </p:nvGrpSpPr>
        <p:grpSpPr>
          <a:xfrm rot="0">
            <a:off x="1257300" y="3548567"/>
            <a:ext cx="4435011" cy="5488876"/>
            <a:chOff x="0" y="0"/>
            <a:chExt cx="5913349" cy="7318502"/>
          </a:xfrm>
        </p:grpSpPr>
        <p:sp>
          <p:nvSpPr>
            <p:cNvPr name="Freeform 6" id="6"/>
            <p:cNvSpPr/>
            <p:nvPr/>
          </p:nvSpPr>
          <p:spPr>
            <a:xfrm flipH="false" flipV="false" rot="0">
              <a:off x="0" y="0"/>
              <a:ext cx="5913374" cy="7318502"/>
            </a:xfrm>
            <a:custGeom>
              <a:avLst/>
              <a:gdLst/>
              <a:ahLst/>
              <a:cxnLst/>
              <a:rect r="r" b="b" t="t" l="l"/>
              <a:pathLst>
                <a:path h="7318502" w="5913374">
                  <a:moveTo>
                    <a:pt x="0" y="0"/>
                  </a:moveTo>
                  <a:lnTo>
                    <a:pt x="5913374" y="0"/>
                  </a:lnTo>
                  <a:lnTo>
                    <a:pt x="5913374" y="7318502"/>
                  </a:lnTo>
                  <a:lnTo>
                    <a:pt x="0" y="7318502"/>
                  </a:lnTo>
                  <a:lnTo>
                    <a:pt x="0" y="0"/>
                  </a:lnTo>
                  <a:close/>
                </a:path>
              </a:pathLst>
            </a:custGeom>
            <a:blipFill>
              <a:blip r:embed="rId3"/>
              <a:stretch>
                <a:fillRect l="0" t="0" r="0" b="0"/>
              </a:stretch>
            </a:blipFill>
          </p:spPr>
        </p:sp>
      </p:grpSp>
      <p:grpSp>
        <p:nvGrpSpPr>
          <p:cNvPr name="Group 7" id="7"/>
          <p:cNvGrpSpPr/>
          <p:nvPr/>
        </p:nvGrpSpPr>
        <p:grpSpPr>
          <a:xfrm rot="0">
            <a:off x="11883419" y="4629483"/>
            <a:ext cx="5921331" cy="3327035"/>
            <a:chOff x="0" y="0"/>
            <a:chExt cx="7895107" cy="4436046"/>
          </a:xfrm>
        </p:grpSpPr>
        <p:sp>
          <p:nvSpPr>
            <p:cNvPr name="Freeform 8" id="8"/>
            <p:cNvSpPr/>
            <p:nvPr/>
          </p:nvSpPr>
          <p:spPr>
            <a:xfrm flipH="false" flipV="false" rot="0">
              <a:off x="0" y="0"/>
              <a:ext cx="7895082" cy="4435983"/>
            </a:xfrm>
            <a:custGeom>
              <a:avLst/>
              <a:gdLst/>
              <a:ahLst/>
              <a:cxnLst/>
              <a:rect r="r" b="b" t="t" l="l"/>
              <a:pathLst>
                <a:path h="4435983" w="7895082">
                  <a:moveTo>
                    <a:pt x="0" y="0"/>
                  </a:moveTo>
                  <a:lnTo>
                    <a:pt x="7895082" y="0"/>
                  </a:lnTo>
                  <a:lnTo>
                    <a:pt x="7895082" y="4435983"/>
                  </a:lnTo>
                  <a:lnTo>
                    <a:pt x="0" y="4435983"/>
                  </a:lnTo>
                  <a:lnTo>
                    <a:pt x="0" y="0"/>
                  </a:lnTo>
                  <a:close/>
                </a:path>
              </a:pathLst>
            </a:custGeom>
            <a:blipFill>
              <a:blip r:embed="rId4"/>
              <a:stretch>
                <a:fillRect l="0" t="0" r="0" b="-1"/>
              </a:stretch>
            </a:blipFill>
          </p:spPr>
        </p:sp>
      </p:grpSp>
      <p:grpSp>
        <p:nvGrpSpPr>
          <p:cNvPr name="Group 9" id="9"/>
          <p:cNvGrpSpPr/>
          <p:nvPr/>
        </p:nvGrpSpPr>
        <p:grpSpPr>
          <a:xfrm rot="0">
            <a:off x="6296063" y="3801199"/>
            <a:ext cx="4983594" cy="4983594"/>
            <a:chOff x="0" y="0"/>
            <a:chExt cx="6644792" cy="6644792"/>
          </a:xfrm>
        </p:grpSpPr>
        <p:sp>
          <p:nvSpPr>
            <p:cNvPr name="Freeform 10" id="10"/>
            <p:cNvSpPr/>
            <p:nvPr/>
          </p:nvSpPr>
          <p:spPr>
            <a:xfrm flipH="false" flipV="false" rot="0">
              <a:off x="0" y="0"/>
              <a:ext cx="6644767" cy="6644767"/>
            </a:xfrm>
            <a:custGeom>
              <a:avLst/>
              <a:gdLst/>
              <a:ahLst/>
              <a:cxnLst/>
              <a:rect r="r" b="b" t="t" l="l"/>
              <a:pathLst>
                <a:path h="6644767" w="6644767">
                  <a:moveTo>
                    <a:pt x="0" y="0"/>
                  </a:moveTo>
                  <a:lnTo>
                    <a:pt x="6644767" y="0"/>
                  </a:lnTo>
                  <a:lnTo>
                    <a:pt x="6644767" y="6644767"/>
                  </a:lnTo>
                  <a:lnTo>
                    <a:pt x="0" y="6644767"/>
                  </a:lnTo>
                  <a:lnTo>
                    <a:pt x="0" y="0"/>
                  </a:lnTo>
                  <a:close/>
                </a:path>
              </a:pathLst>
            </a:custGeom>
            <a:blipFill>
              <a:blip r:embed="rId5"/>
              <a:stretch>
                <a:fillRect l="0" t="0" r="0" b="0"/>
              </a:stretch>
            </a:blipFill>
          </p:spPr>
        </p:sp>
      </p:grpSp>
    </p:spTree>
  </p:cSld>
  <p:clrMapOvr>
    <a:masterClrMapping/>
  </p:clrMapOvr>
</p:sld>
</file>

<file path=ppt/slides/slide13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a cirugías plásticas</a:t>
              </a:r>
            </a:p>
          </p:txBody>
        </p:sp>
      </p:grpSp>
      <p:grpSp>
        <p:nvGrpSpPr>
          <p:cNvPr name="Group 5" id="5"/>
          <p:cNvGrpSpPr/>
          <p:nvPr/>
        </p:nvGrpSpPr>
        <p:grpSpPr>
          <a:xfrm rot="0">
            <a:off x="1795186" y="3007747"/>
            <a:ext cx="3506324" cy="6261287"/>
            <a:chOff x="0" y="0"/>
            <a:chExt cx="4675099" cy="8348383"/>
          </a:xfrm>
        </p:grpSpPr>
        <p:sp>
          <p:nvSpPr>
            <p:cNvPr name="Freeform 6" id="6"/>
            <p:cNvSpPr/>
            <p:nvPr/>
          </p:nvSpPr>
          <p:spPr>
            <a:xfrm flipH="false" flipV="false" rot="0">
              <a:off x="0" y="0"/>
              <a:ext cx="4675124" cy="8348345"/>
            </a:xfrm>
            <a:custGeom>
              <a:avLst/>
              <a:gdLst/>
              <a:ahLst/>
              <a:cxnLst/>
              <a:rect r="r" b="b" t="t" l="l"/>
              <a:pathLst>
                <a:path h="8348345" w="4675124">
                  <a:moveTo>
                    <a:pt x="0" y="0"/>
                  </a:moveTo>
                  <a:lnTo>
                    <a:pt x="4675124" y="0"/>
                  </a:lnTo>
                  <a:lnTo>
                    <a:pt x="4675124" y="8348345"/>
                  </a:lnTo>
                  <a:lnTo>
                    <a:pt x="0" y="8348345"/>
                  </a:lnTo>
                  <a:lnTo>
                    <a:pt x="0" y="0"/>
                  </a:lnTo>
                  <a:close/>
                </a:path>
              </a:pathLst>
            </a:custGeom>
            <a:blipFill>
              <a:blip r:embed="rId3"/>
              <a:stretch>
                <a:fillRect l="0" t="0" r="0" b="0"/>
              </a:stretch>
            </a:blipFill>
          </p:spPr>
        </p:sp>
      </p:grpSp>
      <p:grpSp>
        <p:nvGrpSpPr>
          <p:cNvPr name="Group 7" id="7"/>
          <p:cNvGrpSpPr/>
          <p:nvPr/>
        </p:nvGrpSpPr>
        <p:grpSpPr>
          <a:xfrm rot="0">
            <a:off x="6346174" y="3157709"/>
            <a:ext cx="4465263" cy="5961355"/>
            <a:chOff x="0" y="0"/>
            <a:chExt cx="5953684" cy="7948473"/>
          </a:xfrm>
        </p:grpSpPr>
        <p:sp>
          <p:nvSpPr>
            <p:cNvPr name="Freeform 8" id="8"/>
            <p:cNvSpPr/>
            <p:nvPr/>
          </p:nvSpPr>
          <p:spPr>
            <a:xfrm flipH="false" flipV="false" rot="0">
              <a:off x="0" y="0"/>
              <a:ext cx="5953633" cy="7948422"/>
            </a:xfrm>
            <a:custGeom>
              <a:avLst/>
              <a:gdLst/>
              <a:ahLst/>
              <a:cxnLst/>
              <a:rect r="r" b="b" t="t" l="l"/>
              <a:pathLst>
                <a:path h="7948422" w="5953633">
                  <a:moveTo>
                    <a:pt x="0" y="0"/>
                  </a:moveTo>
                  <a:lnTo>
                    <a:pt x="5953633" y="0"/>
                  </a:lnTo>
                  <a:lnTo>
                    <a:pt x="5953633" y="7948422"/>
                  </a:lnTo>
                  <a:lnTo>
                    <a:pt x="0" y="7948422"/>
                  </a:lnTo>
                  <a:lnTo>
                    <a:pt x="0" y="0"/>
                  </a:lnTo>
                  <a:close/>
                </a:path>
              </a:pathLst>
            </a:custGeom>
            <a:blipFill>
              <a:blip r:embed="rId4"/>
              <a:stretch>
                <a:fillRect l="0" t="0" r="0" b="0"/>
              </a:stretch>
            </a:blipFill>
          </p:spPr>
        </p:sp>
      </p:grpSp>
      <p:grpSp>
        <p:nvGrpSpPr>
          <p:cNvPr name="Group 9" id="9"/>
          <p:cNvGrpSpPr/>
          <p:nvPr/>
        </p:nvGrpSpPr>
        <p:grpSpPr>
          <a:xfrm rot="0">
            <a:off x="12138489" y="3157709"/>
            <a:ext cx="4471016" cy="5961364"/>
            <a:chOff x="0" y="0"/>
            <a:chExt cx="5961355" cy="7948486"/>
          </a:xfrm>
        </p:grpSpPr>
        <p:sp>
          <p:nvSpPr>
            <p:cNvPr name="Freeform 10" id="10"/>
            <p:cNvSpPr/>
            <p:nvPr/>
          </p:nvSpPr>
          <p:spPr>
            <a:xfrm flipH="false" flipV="false" rot="0">
              <a:off x="0" y="0"/>
              <a:ext cx="5961380" cy="7948422"/>
            </a:xfrm>
            <a:custGeom>
              <a:avLst/>
              <a:gdLst/>
              <a:ahLst/>
              <a:cxnLst/>
              <a:rect r="r" b="b" t="t" l="l"/>
              <a:pathLst>
                <a:path h="7948422" w="5961380">
                  <a:moveTo>
                    <a:pt x="0" y="0"/>
                  </a:moveTo>
                  <a:lnTo>
                    <a:pt x="5961380" y="0"/>
                  </a:lnTo>
                  <a:lnTo>
                    <a:pt x="5961380" y="7948422"/>
                  </a:lnTo>
                  <a:lnTo>
                    <a:pt x="0" y="7948422"/>
                  </a:lnTo>
                  <a:lnTo>
                    <a:pt x="0" y="0"/>
                  </a:lnTo>
                  <a:close/>
                </a:path>
              </a:pathLst>
            </a:custGeom>
            <a:blipFill>
              <a:blip r:embed="rId5"/>
              <a:stretch>
                <a:fillRect l="0" t="0" r="0" b="0"/>
              </a:stretch>
            </a:blipFill>
          </p:spPr>
        </p:sp>
      </p:grpSp>
    </p:spTree>
  </p:cSld>
  <p:clrMapOvr>
    <a:masterClrMapping/>
  </p:clrMapOvr>
</p:sld>
</file>

<file path=ppt/slides/slide13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en el posparto</a:t>
              </a:r>
            </a:p>
          </p:txBody>
        </p:sp>
      </p:grpSp>
      <p:sp>
        <p:nvSpPr>
          <p:cNvPr name="TextBox 5" id="5"/>
          <p:cNvSpPr txBox="true"/>
          <p:nvPr/>
        </p:nvSpPr>
        <p:spPr>
          <a:xfrm rot="0">
            <a:off x="918124" y="337880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Disminuye el edema;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Genera más comodidad y seguridad;</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Disminuye las fuerzas mecánicas alrededor de</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 la Scar</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Menos dolor;</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Retracción abdominal más rápida.</a:t>
            </a:r>
          </a:p>
        </p:txBody>
      </p:sp>
      <p:grpSp>
        <p:nvGrpSpPr>
          <p:cNvPr name="Group 6" id="6"/>
          <p:cNvGrpSpPr/>
          <p:nvPr/>
        </p:nvGrpSpPr>
        <p:grpSpPr>
          <a:xfrm rot="0">
            <a:off x="11307242" y="3285458"/>
            <a:ext cx="6367377" cy="5459530"/>
            <a:chOff x="0" y="0"/>
            <a:chExt cx="8489836" cy="7279373"/>
          </a:xfrm>
        </p:grpSpPr>
        <p:sp>
          <p:nvSpPr>
            <p:cNvPr name="Freeform 7" id="7"/>
            <p:cNvSpPr/>
            <p:nvPr/>
          </p:nvSpPr>
          <p:spPr>
            <a:xfrm flipH="false" flipV="false" rot="0">
              <a:off x="0" y="0"/>
              <a:ext cx="8489823" cy="7279386"/>
            </a:xfrm>
            <a:custGeom>
              <a:avLst/>
              <a:gdLst/>
              <a:ahLst/>
              <a:cxnLst/>
              <a:rect r="r" b="b" t="t" l="l"/>
              <a:pathLst>
                <a:path h="7279386" w="8489823">
                  <a:moveTo>
                    <a:pt x="0" y="0"/>
                  </a:moveTo>
                  <a:lnTo>
                    <a:pt x="8489823" y="0"/>
                  </a:lnTo>
                  <a:lnTo>
                    <a:pt x="8489823" y="7279386"/>
                  </a:lnTo>
                  <a:lnTo>
                    <a:pt x="0" y="7279386"/>
                  </a:lnTo>
                  <a:lnTo>
                    <a:pt x="0" y="0"/>
                  </a:lnTo>
                  <a:close/>
                </a:path>
              </a:pathLst>
            </a:custGeom>
            <a:blipFill>
              <a:blip r:embed="rId3"/>
              <a:stretch>
                <a:fillRect l="0" t="0" r="0" b="0"/>
              </a:stretch>
            </a:blipFill>
          </p:spPr>
        </p:sp>
      </p:grpSp>
    </p:spTree>
  </p:cSld>
  <p:clrMapOvr>
    <a:masterClrMapping/>
  </p:clrMapOvr>
</p:sld>
</file>

<file path=ppt/slides/slide13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Vendaje aplicado en el posparto</a:t>
              </a:r>
            </a:p>
          </p:txBody>
        </p:sp>
      </p:grpSp>
      <p:grpSp>
        <p:nvGrpSpPr>
          <p:cNvPr name="Group 5" id="5"/>
          <p:cNvGrpSpPr/>
          <p:nvPr/>
        </p:nvGrpSpPr>
        <p:grpSpPr>
          <a:xfrm rot="0">
            <a:off x="437321" y="2864587"/>
            <a:ext cx="4932407" cy="6576546"/>
            <a:chOff x="0" y="0"/>
            <a:chExt cx="6576543" cy="8768728"/>
          </a:xfrm>
        </p:grpSpPr>
        <p:sp>
          <p:nvSpPr>
            <p:cNvPr name="Freeform 6" id="6"/>
            <p:cNvSpPr/>
            <p:nvPr/>
          </p:nvSpPr>
          <p:spPr>
            <a:xfrm flipH="false" flipV="false" rot="0">
              <a:off x="0" y="0"/>
              <a:ext cx="6576568" cy="8768715"/>
            </a:xfrm>
            <a:custGeom>
              <a:avLst/>
              <a:gdLst/>
              <a:ahLst/>
              <a:cxnLst/>
              <a:rect r="r" b="b" t="t" l="l"/>
              <a:pathLst>
                <a:path h="8768715" w="6576568">
                  <a:moveTo>
                    <a:pt x="0" y="0"/>
                  </a:moveTo>
                  <a:lnTo>
                    <a:pt x="6576568" y="0"/>
                  </a:lnTo>
                  <a:lnTo>
                    <a:pt x="6576568" y="8768715"/>
                  </a:lnTo>
                  <a:lnTo>
                    <a:pt x="0" y="8768715"/>
                  </a:lnTo>
                  <a:lnTo>
                    <a:pt x="0" y="0"/>
                  </a:lnTo>
                  <a:close/>
                </a:path>
              </a:pathLst>
            </a:custGeom>
            <a:blipFill>
              <a:blip r:embed="rId3"/>
              <a:stretch>
                <a:fillRect l="0" t="0" r="0" b="0"/>
              </a:stretch>
            </a:blipFill>
          </p:spPr>
        </p:sp>
      </p:grpSp>
      <p:grpSp>
        <p:nvGrpSpPr>
          <p:cNvPr name="Group 7" id="7"/>
          <p:cNvGrpSpPr/>
          <p:nvPr/>
        </p:nvGrpSpPr>
        <p:grpSpPr>
          <a:xfrm rot="0">
            <a:off x="6544408" y="2864587"/>
            <a:ext cx="4932407" cy="6576546"/>
            <a:chOff x="0" y="0"/>
            <a:chExt cx="6576543" cy="8768728"/>
          </a:xfrm>
        </p:grpSpPr>
        <p:sp>
          <p:nvSpPr>
            <p:cNvPr name="Freeform 8" id="8"/>
            <p:cNvSpPr/>
            <p:nvPr/>
          </p:nvSpPr>
          <p:spPr>
            <a:xfrm flipH="false" flipV="false" rot="0">
              <a:off x="0" y="0"/>
              <a:ext cx="6576568" cy="8768715"/>
            </a:xfrm>
            <a:custGeom>
              <a:avLst/>
              <a:gdLst/>
              <a:ahLst/>
              <a:cxnLst/>
              <a:rect r="r" b="b" t="t" l="l"/>
              <a:pathLst>
                <a:path h="8768715" w="6576568">
                  <a:moveTo>
                    <a:pt x="0" y="0"/>
                  </a:moveTo>
                  <a:lnTo>
                    <a:pt x="6576568" y="0"/>
                  </a:lnTo>
                  <a:lnTo>
                    <a:pt x="6576568" y="8768715"/>
                  </a:lnTo>
                  <a:lnTo>
                    <a:pt x="0" y="8768715"/>
                  </a:lnTo>
                  <a:lnTo>
                    <a:pt x="0" y="0"/>
                  </a:lnTo>
                  <a:close/>
                </a:path>
              </a:pathLst>
            </a:custGeom>
            <a:blipFill>
              <a:blip r:embed="rId4"/>
              <a:stretch>
                <a:fillRect l="0" t="0" r="0" b="0"/>
              </a:stretch>
            </a:blipFill>
          </p:spPr>
        </p:sp>
      </p:grpSp>
      <p:grpSp>
        <p:nvGrpSpPr>
          <p:cNvPr name="Group 9" id="9"/>
          <p:cNvGrpSpPr/>
          <p:nvPr/>
        </p:nvGrpSpPr>
        <p:grpSpPr>
          <a:xfrm rot="0">
            <a:off x="12436221" y="2864587"/>
            <a:ext cx="4932407" cy="6576546"/>
            <a:chOff x="0" y="0"/>
            <a:chExt cx="6576543" cy="8768728"/>
          </a:xfrm>
        </p:grpSpPr>
        <p:sp>
          <p:nvSpPr>
            <p:cNvPr name="Freeform 10" id="10"/>
            <p:cNvSpPr/>
            <p:nvPr/>
          </p:nvSpPr>
          <p:spPr>
            <a:xfrm flipH="false" flipV="false" rot="0">
              <a:off x="0" y="0"/>
              <a:ext cx="6576568" cy="8768715"/>
            </a:xfrm>
            <a:custGeom>
              <a:avLst/>
              <a:gdLst/>
              <a:ahLst/>
              <a:cxnLst/>
              <a:rect r="r" b="b" t="t" l="l"/>
              <a:pathLst>
                <a:path h="8768715" w="6576568">
                  <a:moveTo>
                    <a:pt x="0" y="0"/>
                  </a:moveTo>
                  <a:lnTo>
                    <a:pt x="6576568" y="0"/>
                  </a:lnTo>
                  <a:lnTo>
                    <a:pt x="6576568" y="8768715"/>
                  </a:lnTo>
                  <a:lnTo>
                    <a:pt x="0" y="8768715"/>
                  </a:lnTo>
                  <a:lnTo>
                    <a:pt x="0" y="0"/>
                  </a:lnTo>
                  <a:close/>
                </a:path>
              </a:pathLst>
            </a:custGeom>
            <a:blipFill>
              <a:blip r:embed="rId5"/>
              <a:stretch>
                <a:fillRect l="0" t="0" r="0" b="0"/>
              </a:stretch>
            </a:blipFill>
          </p:spPr>
        </p:sp>
      </p:grpSp>
    </p:spTree>
  </p:cSld>
  <p:clrMapOvr>
    <a:masterClrMapping/>
  </p:clrMapOvr>
</p:sld>
</file>

<file path=ppt/slides/slide13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Consulta;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Documentación fotográfica;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Educación terapéutica en el dolor;</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Guía preoperatoria y postoperatoria;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Evaluación del área a operar y de las áreas adyacentes.</a:t>
            </a:r>
          </a:p>
        </p:txBody>
      </p:sp>
      <p:grpSp>
        <p:nvGrpSpPr>
          <p:cNvPr name="Group 6" id="6"/>
          <p:cNvGrpSpPr/>
          <p:nvPr/>
        </p:nvGrpSpPr>
        <p:grpSpPr>
          <a:xfrm rot="0">
            <a:off x="6922294" y="6950869"/>
            <a:ext cx="4443412" cy="2314575"/>
            <a:chOff x="0" y="0"/>
            <a:chExt cx="5924550" cy="3086100"/>
          </a:xfrm>
        </p:grpSpPr>
        <p:sp>
          <p:nvSpPr>
            <p:cNvPr name="Freeform 7" id="7"/>
            <p:cNvSpPr/>
            <p:nvPr/>
          </p:nvSpPr>
          <p:spPr>
            <a:xfrm flipH="false" flipV="false" rot="0">
              <a:off x="0" y="0"/>
              <a:ext cx="5924550" cy="3086100"/>
            </a:xfrm>
            <a:custGeom>
              <a:avLst/>
              <a:gdLst/>
              <a:ahLst/>
              <a:cxnLst/>
              <a:rect r="r" b="b" t="t" l="l"/>
              <a:pathLst>
                <a:path h="3086100" w="5924550">
                  <a:moveTo>
                    <a:pt x="0" y="0"/>
                  </a:moveTo>
                  <a:lnTo>
                    <a:pt x="5924550" y="0"/>
                  </a:lnTo>
                  <a:lnTo>
                    <a:pt x="5924550" y="3086100"/>
                  </a:lnTo>
                  <a:lnTo>
                    <a:pt x="0" y="3086100"/>
                  </a:lnTo>
                  <a:lnTo>
                    <a:pt x="0" y="0"/>
                  </a:lnTo>
                  <a:close/>
                </a:path>
              </a:pathLst>
            </a:custGeom>
            <a:blipFill>
              <a:blip r:embed="rId3"/>
              <a:stretch>
                <a:fillRect l="0" t="0" r="0" b="0"/>
              </a:stretch>
            </a:blipFill>
          </p:spPr>
        </p:sp>
      </p:grpSp>
    </p:spTree>
  </p:cSld>
  <p:clrMapOvr>
    <a:masterClrMapping/>
  </p:clrMapOvr>
</p:sld>
</file>

<file path=ppt/slides/slide13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4588383"/>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Documentación fotográfica: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Tener un lugar estándar para hacer las fotos;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Prefieren paredes lisas con colores neutros, como blanco y negro.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Lugar con buena iluminación, luz natural o artificial que no proyecte sombras sobre el rostro o el cuerpo del paciente;</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Intenta hacer fotos siempre con el mismo ángulo y distancia.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Hacer demarcaciones en la planta para colocar siempre al paciente y al fotógrafo en los mismos lugares.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Rinoplastia</a:t>
              </a:r>
            </a:p>
          </p:txBody>
        </p:sp>
      </p:grpSp>
      <p:sp>
        <p:nvSpPr>
          <p:cNvPr name="TextBox 5" id="5"/>
          <p:cNvSpPr txBox="true"/>
          <p:nvPr/>
        </p:nvSpPr>
        <p:spPr>
          <a:xfrm rot="0">
            <a:off x="1348740" y="2879408"/>
            <a:ext cx="15590520" cy="6340316"/>
          </a:xfrm>
          <a:prstGeom prst="rect">
            <a:avLst/>
          </a:prstGeom>
        </p:spPr>
        <p:txBody>
          <a:bodyPr anchor="t" rtlCol="false" tIns="0" lIns="0" bIns="0" rIns="0">
            <a:spAutoFit/>
          </a:bodyPr>
          <a:lstStyle/>
          <a:p>
            <a:pPr algn="l">
              <a:lnSpc>
                <a:spcPts val="4082"/>
              </a:lnSpc>
            </a:pPr>
            <a:r>
              <a:rPr lang="en-US" sz="4200">
                <a:solidFill>
                  <a:srgbClr val="FFFFFF"/>
                </a:solidFill>
                <a:latin typeface="Garamond"/>
                <a:ea typeface="Garamond"/>
                <a:cs typeface="Garamond"/>
                <a:sym typeface="Garamond"/>
              </a:rPr>
              <a:t>• Cirugía plástica de la nariz</a:t>
            </a:r>
          </a:p>
          <a:p>
            <a:pPr algn="l">
              <a:lnSpc>
                <a:spcPts val="4082"/>
              </a:lnSpc>
            </a:pPr>
            <a:r>
              <a:rPr lang="en-US" sz="4200">
                <a:solidFill>
                  <a:srgbClr val="FFFFFF"/>
                </a:solidFill>
                <a:latin typeface="Garamond"/>
                <a:ea typeface="Garamond"/>
                <a:cs typeface="Garamond"/>
                <a:sym typeface="Garamond"/>
              </a:rPr>
              <a:t>-Trabajo delicado;</a:t>
            </a:r>
          </a:p>
          <a:p>
            <a:pPr algn="l">
              <a:lnSpc>
                <a:spcPts val="4082"/>
              </a:lnSpc>
            </a:pPr>
            <a:r>
              <a:rPr lang="en-US" sz="4200">
                <a:solidFill>
                  <a:srgbClr val="FFFFFF"/>
                </a:solidFill>
                <a:latin typeface="Garamond"/>
                <a:ea typeface="Garamond"/>
                <a:cs typeface="Garamond"/>
                <a:sym typeface="Garamond"/>
              </a:rPr>
              <a:t>-Incisiones internas</a:t>
            </a:r>
          </a:p>
          <a:p>
            <a:pPr algn="l">
              <a:lnSpc>
                <a:spcPts val="4082"/>
              </a:lnSpc>
            </a:pPr>
          </a:p>
          <a:p>
            <a:pPr algn="l">
              <a:lnSpc>
                <a:spcPts val="4082"/>
              </a:lnSpc>
            </a:pPr>
            <a:r>
              <a:rPr lang="en-US" sz="4200">
                <a:solidFill>
                  <a:srgbClr val="FFFFFF"/>
                </a:solidFill>
                <a:latin typeface="Garamond"/>
                <a:ea typeface="Garamond"/>
                <a:cs typeface="Garamond"/>
                <a:sym typeface="Garamond"/>
              </a:rPr>
              <a:t>• PROCEDIMIENTOS:</a:t>
            </a:r>
          </a:p>
          <a:p>
            <a:pPr algn="l">
              <a:lnSpc>
                <a:spcPts val="4082"/>
              </a:lnSpc>
            </a:pPr>
            <a:r>
              <a:rPr lang="en-US" sz="4200">
                <a:solidFill>
                  <a:srgbClr val="FFFFFF"/>
                </a:solidFill>
                <a:latin typeface="Garamond"/>
                <a:ea typeface="Garamond"/>
                <a:cs typeface="Garamond"/>
                <a:sym typeface="Garamond"/>
              </a:rPr>
              <a:t>- Encoger las alas nasales;</a:t>
            </a:r>
          </a:p>
          <a:p>
            <a:pPr algn="l">
              <a:lnSpc>
                <a:spcPts val="4082"/>
              </a:lnSpc>
            </a:pPr>
            <a:r>
              <a:rPr lang="en-US" sz="4200">
                <a:solidFill>
                  <a:srgbClr val="FFFFFF"/>
                </a:solidFill>
                <a:latin typeface="Garamond"/>
                <a:ea typeface="Garamond"/>
                <a:cs typeface="Garamond"/>
                <a:sym typeface="Garamond"/>
              </a:rPr>
              <a:t>- Afinar y proyectar la punta;</a:t>
            </a:r>
          </a:p>
          <a:p>
            <a:pPr algn="l">
              <a:lnSpc>
                <a:spcPts val="4082"/>
              </a:lnSpc>
            </a:pPr>
            <a:r>
              <a:rPr lang="en-US" sz="4200">
                <a:solidFill>
                  <a:srgbClr val="FFFFFF"/>
                </a:solidFill>
                <a:latin typeface="Garamond"/>
                <a:ea typeface="Garamond"/>
                <a:cs typeface="Garamond"/>
                <a:sym typeface="Garamond"/>
              </a:rPr>
              <a:t>- Aclarar la nariz en su conjunto;</a:t>
            </a:r>
          </a:p>
          <a:p>
            <a:pPr algn="l">
              <a:lnSpc>
                <a:spcPts val="4082"/>
              </a:lnSpc>
            </a:pPr>
            <a:r>
              <a:rPr lang="en-US" sz="4200">
                <a:solidFill>
                  <a:srgbClr val="FFFFFF"/>
                </a:solidFill>
                <a:latin typeface="Garamond"/>
                <a:ea typeface="Garamond"/>
                <a:cs typeface="Garamond"/>
                <a:sym typeface="Garamond"/>
              </a:rPr>
              <a:t>- Joroba huesuda en la espalda.</a:t>
            </a:r>
          </a:p>
        </p:txBody>
      </p:sp>
      <p:grpSp>
        <p:nvGrpSpPr>
          <p:cNvPr name="Group 6" id="6"/>
          <p:cNvGrpSpPr/>
          <p:nvPr/>
        </p:nvGrpSpPr>
        <p:grpSpPr>
          <a:xfrm rot="0">
            <a:off x="11531689" y="5973156"/>
            <a:ext cx="2591372" cy="3163081"/>
            <a:chOff x="0" y="0"/>
            <a:chExt cx="3455162" cy="4217441"/>
          </a:xfrm>
        </p:grpSpPr>
        <p:sp>
          <p:nvSpPr>
            <p:cNvPr name="Freeform 7" id="7"/>
            <p:cNvSpPr/>
            <p:nvPr/>
          </p:nvSpPr>
          <p:spPr>
            <a:xfrm flipH="false" flipV="false" rot="0">
              <a:off x="0" y="0"/>
              <a:ext cx="3455162" cy="4217416"/>
            </a:xfrm>
            <a:custGeom>
              <a:avLst/>
              <a:gdLst/>
              <a:ahLst/>
              <a:cxnLst/>
              <a:rect r="r" b="b" t="t" l="l"/>
              <a:pathLst>
                <a:path h="4217416" w="3455162">
                  <a:moveTo>
                    <a:pt x="0" y="0"/>
                  </a:moveTo>
                  <a:lnTo>
                    <a:pt x="3455162" y="0"/>
                  </a:lnTo>
                  <a:lnTo>
                    <a:pt x="3455162" y="4217416"/>
                  </a:lnTo>
                  <a:lnTo>
                    <a:pt x="0" y="4217416"/>
                  </a:lnTo>
                  <a:lnTo>
                    <a:pt x="0" y="0"/>
                  </a:lnTo>
                  <a:close/>
                </a:path>
              </a:pathLst>
            </a:custGeom>
            <a:blipFill>
              <a:blip r:embed="rId3"/>
              <a:stretch>
                <a:fillRect l="-14" t="0" r="-14" b="0"/>
              </a:stretch>
            </a:blipFill>
          </p:spPr>
        </p:sp>
      </p:grpSp>
      <p:grpSp>
        <p:nvGrpSpPr>
          <p:cNvPr name="Group 8" id="8"/>
          <p:cNvGrpSpPr/>
          <p:nvPr/>
        </p:nvGrpSpPr>
        <p:grpSpPr>
          <a:xfrm rot="0">
            <a:off x="9144000" y="2006156"/>
            <a:ext cx="6440262" cy="3837794"/>
            <a:chOff x="0" y="0"/>
            <a:chExt cx="8587016" cy="5117059"/>
          </a:xfrm>
        </p:grpSpPr>
        <p:sp>
          <p:nvSpPr>
            <p:cNvPr name="Freeform 9" id="9"/>
            <p:cNvSpPr/>
            <p:nvPr/>
          </p:nvSpPr>
          <p:spPr>
            <a:xfrm flipH="false" flipV="false" rot="0">
              <a:off x="0" y="0"/>
              <a:ext cx="8586978" cy="5117084"/>
            </a:xfrm>
            <a:custGeom>
              <a:avLst/>
              <a:gdLst/>
              <a:ahLst/>
              <a:cxnLst/>
              <a:rect r="r" b="b" t="t" l="l"/>
              <a:pathLst>
                <a:path h="5117084" w="8586978">
                  <a:moveTo>
                    <a:pt x="0" y="0"/>
                  </a:moveTo>
                  <a:lnTo>
                    <a:pt x="8586978" y="0"/>
                  </a:lnTo>
                  <a:lnTo>
                    <a:pt x="8586978" y="5117084"/>
                  </a:lnTo>
                  <a:lnTo>
                    <a:pt x="0" y="5117084"/>
                  </a:lnTo>
                  <a:lnTo>
                    <a:pt x="0" y="0"/>
                  </a:lnTo>
                  <a:close/>
                </a:path>
              </a:pathLst>
            </a:custGeom>
            <a:blipFill>
              <a:blip r:embed="rId4"/>
              <a:stretch>
                <a:fillRect l="-14" t="0" r="-14" b="0"/>
              </a:stretch>
            </a:blipFill>
          </p:spPr>
        </p:sp>
      </p:grpSp>
    </p:spTree>
  </p:cSld>
  <p:clrMapOvr>
    <a:masterClrMapping/>
  </p:clrMapOvr>
</p:sld>
</file>

<file path=ppt/slides/slide14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2302383"/>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Ejemplos de documentación fotográfica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Procedimientos de pecho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Visión general: Pecho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Límites: hombros y región umbilical</a:t>
            </a:r>
          </a:p>
        </p:txBody>
      </p:sp>
      <p:grpSp>
        <p:nvGrpSpPr>
          <p:cNvPr name="Group 6" id="6"/>
          <p:cNvGrpSpPr/>
          <p:nvPr/>
        </p:nvGrpSpPr>
        <p:grpSpPr>
          <a:xfrm rot="0">
            <a:off x="1536259" y="6001941"/>
            <a:ext cx="3897392" cy="3991042"/>
            <a:chOff x="0" y="0"/>
            <a:chExt cx="5196522" cy="5321389"/>
          </a:xfrm>
        </p:grpSpPr>
        <p:sp>
          <p:nvSpPr>
            <p:cNvPr name="Freeform 7" id="7"/>
            <p:cNvSpPr/>
            <p:nvPr/>
          </p:nvSpPr>
          <p:spPr>
            <a:xfrm flipH="false" flipV="false" rot="0">
              <a:off x="0" y="0"/>
              <a:ext cx="5196459" cy="5321427"/>
            </a:xfrm>
            <a:custGeom>
              <a:avLst/>
              <a:gdLst/>
              <a:ahLst/>
              <a:cxnLst/>
              <a:rect r="r" b="b" t="t" l="l"/>
              <a:pathLst>
                <a:path h="5321427" w="5196459">
                  <a:moveTo>
                    <a:pt x="0" y="0"/>
                  </a:moveTo>
                  <a:lnTo>
                    <a:pt x="5196459" y="0"/>
                  </a:lnTo>
                  <a:lnTo>
                    <a:pt x="5196459" y="5321427"/>
                  </a:lnTo>
                  <a:lnTo>
                    <a:pt x="0" y="5321427"/>
                  </a:lnTo>
                  <a:lnTo>
                    <a:pt x="0" y="0"/>
                  </a:lnTo>
                  <a:close/>
                </a:path>
              </a:pathLst>
            </a:custGeom>
            <a:blipFill>
              <a:blip r:embed="rId3"/>
              <a:stretch>
                <a:fillRect l="0" t="0" r="-1" b="0"/>
              </a:stretch>
            </a:blipFill>
          </p:spPr>
        </p:sp>
      </p:grpSp>
      <p:grpSp>
        <p:nvGrpSpPr>
          <p:cNvPr name="Group 8" id="8"/>
          <p:cNvGrpSpPr/>
          <p:nvPr/>
        </p:nvGrpSpPr>
        <p:grpSpPr>
          <a:xfrm rot="0">
            <a:off x="6217168" y="6001941"/>
            <a:ext cx="5014998" cy="3991042"/>
            <a:chOff x="0" y="0"/>
            <a:chExt cx="6686664" cy="5321389"/>
          </a:xfrm>
        </p:grpSpPr>
        <p:sp>
          <p:nvSpPr>
            <p:cNvPr name="Freeform 9" id="9"/>
            <p:cNvSpPr/>
            <p:nvPr/>
          </p:nvSpPr>
          <p:spPr>
            <a:xfrm flipH="false" flipV="false" rot="0">
              <a:off x="0" y="0"/>
              <a:ext cx="6686677" cy="5321427"/>
            </a:xfrm>
            <a:custGeom>
              <a:avLst/>
              <a:gdLst/>
              <a:ahLst/>
              <a:cxnLst/>
              <a:rect r="r" b="b" t="t" l="l"/>
              <a:pathLst>
                <a:path h="5321427" w="6686677">
                  <a:moveTo>
                    <a:pt x="0" y="0"/>
                  </a:moveTo>
                  <a:lnTo>
                    <a:pt x="6686677" y="0"/>
                  </a:lnTo>
                  <a:lnTo>
                    <a:pt x="6686677" y="5321427"/>
                  </a:lnTo>
                  <a:lnTo>
                    <a:pt x="0" y="5321427"/>
                  </a:lnTo>
                  <a:lnTo>
                    <a:pt x="0" y="0"/>
                  </a:lnTo>
                  <a:close/>
                </a:path>
              </a:pathLst>
            </a:custGeom>
            <a:blipFill>
              <a:blip r:embed="rId4"/>
              <a:stretch>
                <a:fillRect l="0" t="0" r="0" b="0"/>
              </a:stretch>
            </a:blipFill>
          </p:spPr>
        </p:sp>
      </p:grpSp>
      <p:grpSp>
        <p:nvGrpSpPr>
          <p:cNvPr name="Group 10" id="10"/>
          <p:cNvGrpSpPr/>
          <p:nvPr/>
        </p:nvGrpSpPr>
        <p:grpSpPr>
          <a:xfrm rot="0">
            <a:off x="12015692" y="6002846"/>
            <a:ext cx="5015008" cy="3990127"/>
            <a:chOff x="0" y="0"/>
            <a:chExt cx="6686677" cy="5320170"/>
          </a:xfrm>
        </p:grpSpPr>
        <p:sp>
          <p:nvSpPr>
            <p:cNvPr name="Freeform 11" id="11"/>
            <p:cNvSpPr/>
            <p:nvPr/>
          </p:nvSpPr>
          <p:spPr>
            <a:xfrm flipH="false" flipV="false" rot="0">
              <a:off x="0" y="0"/>
              <a:ext cx="6686677" cy="5320157"/>
            </a:xfrm>
            <a:custGeom>
              <a:avLst/>
              <a:gdLst/>
              <a:ahLst/>
              <a:cxnLst/>
              <a:rect r="r" b="b" t="t" l="l"/>
              <a:pathLst>
                <a:path h="5320157" w="6686677">
                  <a:moveTo>
                    <a:pt x="0" y="0"/>
                  </a:moveTo>
                  <a:lnTo>
                    <a:pt x="6686677" y="0"/>
                  </a:lnTo>
                  <a:lnTo>
                    <a:pt x="6686677" y="5320157"/>
                  </a:lnTo>
                  <a:lnTo>
                    <a:pt x="0" y="5320157"/>
                  </a:lnTo>
                  <a:lnTo>
                    <a:pt x="0" y="0"/>
                  </a:lnTo>
                  <a:close/>
                </a:path>
              </a:pathLst>
            </a:custGeom>
            <a:blipFill>
              <a:blip r:embed="rId5"/>
              <a:stretch>
                <a:fillRect l="0" t="0" r="0" b="0"/>
              </a:stretch>
            </a:blipFill>
          </p:spPr>
        </p:sp>
      </p:grpSp>
    </p:spTree>
  </p:cSld>
  <p:clrMapOvr>
    <a:masterClrMapping/>
  </p:clrMapOvr>
</p:sld>
</file>

<file path=ppt/slides/slide14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Fig. A: Frontal</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Fig. C1: Diagonal</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Fig. C2: Lateral</a:t>
            </a:r>
          </a:p>
        </p:txBody>
      </p:sp>
      <p:grpSp>
        <p:nvGrpSpPr>
          <p:cNvPr name="Group 6" id="6"/>
          <p:cNvGrpSpPr/>
          <p:nvPr/>
        </p:nvGrpSpPr>
        <p:grpSpPr>
          <a:xfrm rot="0">
            <a:off x="1257300" y="5143500"/>
            <a:ext cx="3538566" cy="4730258"/>
            <a:chOff x="0" y="0"/>
            <a:chExt cx="4718088" cy="6307010"/>
          </a:xfrm>
        </p:grpSpPr>
        <p:sp>
          <p:nvSpPr>
            <p:cNvPr name="Freeform 7" id="7"/>
            <p:cNvSpPr/>
            <p:nvPr/>
          </p:nvSpPr>
          <p:spPr>
            <a:xfrm flipH="false" flipV="false" rot="0">
              <a:off x="0" y="0"/>
              <a:ext cx="4718050" cy="6307074"/>
            </a:xfrm>
            <a:custGeom>
              <a:avLst/>
              <a:gdLst/>
              <a:ahLst/>
              <a:cxnLst/>
              <a:rect r="r" b="b" t="t" l="l"/>
              <a:pathLst>
                <a:path h="6307074" w="4718050">
                  <a:moveTo>
                    <a:pt x="0" y="0"/>
                  </a:moveTo>
                  <a:lnTo>
                    <a:pt x="4718050" y="0"/>
                  </a:lnTo>
                  <a:lnTo>
                    <a:pt x="4718050" y="6307074"/>
                  </a:lnTo>
                  <a:lnTo>
                    <a:pt x="0" y="6307074"/>
                  </a:lnTo>
                  <a:lnTo>
                    <a:pt x="0" y="0"/>
                  </a:lnTo>
                  <a:close/>
                </a:path>
              </a:pathLst>
            </a:custGeom>
            <a:blipFill>
              <a:blip r:embed="rId3"/>
              <a:stretch>
                <a:fillRect l="0" t="0" r="0" b="1"/>
              </a:stretch>
            </a:blipFill>
          </p:spPr>
        </p:sp>
      </p:grpSp>
      <p:grpSp>
        <p:nvGrpSpPr>
          <p:cNvPr name="Group 8" id="8"/>
          <p:cNvGrpSpPr/>
          <p:nvPr/>
        </p:nvGrpSpPr>
        <p:grpSpPr>
          <a:xfrm rot="0">
            <a:off x="6427070" y="5140138"/>
            <a:ext cx="3538566" cy="4730334"/>
            <a:chOff x="0" y="0"/>
            <a:chExt cx="4718088" cy="6307112"/>
          </a:xfrm>
        </p:grpSpPr>
        <p:sp>
          <p:nvSpPr>
            <p:cNvPr name="Freeform 9" id="9"/>
            <p:cNvSpPr/>
            <p:nvPr/>
          </p:nvSpPr>
          <p:spPr>
            <a:xfrm flipH="false" flipV="false" rot="0">
              <a:off x="0" y="0"/>
              <a:ext cx="4718050" cy="6307074"/>
            </a:xfrm>
            <a:custGeom>
              <a:avLst/>
              <a:gdLst/>
              <a:ahLst/>
              <a:cxnLst/>
              <a:rect r="r" b="b" t="t" l="l"/>
              <a:pathLst>
                <a:path h="6307074" w="4718050">
                  <a:moveTo>
                    <a:pt x="0" y="0"/>
                  </a:moveTo>
                  <a:lnTo>
                    <a:pt x="4718050" y="0"/>
                  </a:lnTo>
                  <a:lnTo>
                    <a:pt x="4718050" y="6307074"/>
                  </a:lnTo>
                  <a:lnTo>
                    <a:pt x="0" y="6307074"/>
                  </a:lnTo>
                  <a:lnTo>
                    <a:pt x="0" y="0"/>
                  </a:lnTo>
                  <a:close/>
                </a:path>
              </a:pathLst>
            </a:custGeom>
            <a:blipFill>
              <a:blip r:embed="rId4"/>
              <a:stretch>
                <a:fillRect l="0" t="0" r="0" b="0"/>
              </a:stretch>
            </a:blipFill>
          </p:spPr>
        </p:sp>
      </p:grpSp>
      <p:grpSp>
        <p:nvGrpSpPr>
          <p:cNvPr name="Group 10" id="10"/>
          <p:cNvGrpSpPr/>
          <p:nvPr/>
        </p:nvGrpSpPr>
        <p:grpSpPr>
          <a:xfrm rot="0">
            <a:off x="11728885" y="5143433"/>
            <a:ext cx="3538566" cy="4733630"/>
            <a:chOff x="0" y="0"/>
            <a:chExt cx="4718088" cy="6311506"/>
          </a:xfrm>
        </p:grpSpPr>
        <p:sp>
          <p:nvSpPr>
            <p:cNvPr name="Freeform 11" id="11"/>
            <p:cNvSpPr/>
            <p:nvPr/>
          </p:nvSpPr>
          <p:spPr>
            <a:xfrm flipH="false" flipV="false" rot="0">
              <a:off x="0" y="0"/>
              <a:ext cx="4718050" cy="6311519"/>
            </a:xfrm>
            <a:custGeom>
              <a:avLst/>
              <a:gdLst/>
              <a:ahLst/>
              <a:cxnLst/>
              <a:rect r="r" b="b" t="t" l="l"/>
              <a:pathLst>
                <a:path h="6311519" w="4718050">
                  <a:moveTo>
                    <a:pt x="0" y="0"/>
                  </a:moveTo>
                  <a:lnTo>
                    <a:pt x="4718050" y="0"/>
                  </a:lnTo>
                  <a:lnTo>
                    <a:pt x="4718050" y="6311519"/>
                  </a:lnTo>
                  <a:lnTo>
                    <a:pt x="0" y="6311519"/>
                  </a:lnTo>
                  <a:lnTo>
                    <a:pt x="0" y="0"/>
                  </a:lnTo>
                  <a:close/>
                </a:path>
              </a:pathLst>
            </a:custGeom>
            <a:blipFill>
              <a:blip r:embed="rId5"/>
              <a:stretch>
                <a:fillRect l="0" t="0" r="0" b="0"/>
              </a:stretch>
            </a:blipFill>
          </p:spPr>
        </p:sp>
      </p:grpSp>
    </p:spTree>
  </p:cSld>
  <p:clrMapOvr>
    <a:masterClrMapping/>
  </p:clrMapOvr>
</p:sld>
</file>

<file path=ppt/slides/slide14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Fig. A: Visão frontal          Fig. B: Visão posterior</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Fig. C: Visão diagonal       Fig. D: Visão lateral</a:t>
            </a:r>
          </a:p>
        </p:txBody>
      </p:sp>
      <p:grpSp>
        <p:nvGrpSpPr>
          <p:cNvPr name="Group 6" id="6"/>
          <p:cNvGrpSpPr/>
          <p:nvPr/>
        </p:nvGrpSpPr>
        <p:grpSpPr>
          <a:xfrm rot="0">
            <a:off x="13920626" y="4758118"/>
            <a:ext cx="3866655" cy="5157702"/>
            <a:chOff x="0" y="0"/>
            <a:chExt cx="5155540" cy="6876936"/>
          </a:xfrm>
        </p:grpSpPr>
        <p:sp>
          <p:nvSpPr>
            <p:cNvPr name="Freeform 7" id="7"/>
            <p:cNvSpPr/>
            <p:nvPr/>
          </p:nvSpPr>
          <p:spPr>
            <a:xfrm flipH="false" flipV="false" rot="0">
              <a:off x="0" y="0"/>
              <a:ext cx="5155565" cy="6876923"/>
            </a:xfrm>
            <a:custGeom>
              <a:avLst/>
              <a:gdLst/>
              <a:ahLst/>
              <a:cxnLst/>
              <a:rect r="r" b="b" t="t" l="l"/>
              <a:pathLst>
                <a:path h="6876923" w="5155565">
                  <a:moveTo>
                    <a:pt x="0" y="0"/>
                  </a:moveTo>
                  <a:lnTo>
                    <a:pt x="5155565" y="0"/>
                  </a:lnTo>
                  <a:lnTo>
                    <a:pt x="5155565" y="6876923"/>
                  </a:lnTo>
                  <a:lnTo>
                    <a:pt x="0" y="6876923"/>
                  </a:lnTo>
                  <a:lnTo>
                    <a:pt x="0" y="0"/>
                  </a:lnTo>
                  <a:close/>
                </a:path>
              </a:pathLst>
            </a:custGeom>
            <a:blipFill>
              <a:blip r:embed="rId3"/>
              <a:stretch>
                <a:fillRect l="0" t="0" r="0" b="0"/>
              </a:stretch>
            </a:blipFill>
          </p:spPr>
        </p:sp>
      </p:grpSp>
      <p:grpSp>
        <p:nvGrpSpPr>
          <p:cNvPr name="Group 8" id="8"/>
          <p:cNvGrpSpPr/>
          <p:nvPr/>
        </p:nvGrpSpPr>
        <p:grpSpPr>
          <a:xfrm rot="0">
            <a:off x="5391350" y="4770968"/>
            <a:ext cx="3865855" cy="5157702"/>
            <a:chOff x="0" y="0"/>
            <a:chExt cx="5154473" cy="6876936"/>
          </a:xfrm>
        </p:grpSpPr>
        <p:sp>
          <p:nvSpPr>
            <p:cNvPr name="Freeform 9" id="9"/>
            <p:cNvSpPr/>
            <p:nvPr/>
          </p:nvSpPr>
          <p:spPr>
            <a:xfrm flipH="false" flipV="false" rot="0">
              <a:off x="0" y="0"/>
              <a:ext cx="5154422" cy="6876923"/>
            </a:xfrm>
            <a:custGeom>
              <a:avLst/>
              <a:gdLst/>
              <a:ahLst/>
              <a:cxnLst/>
              <a:rect r="r" b="b" t="t" l="l"/>
              <a:pathLst>
                <a:path h="6876923" w="5154422">
                  <a:moveTo>
                    <a:pt x="0" y="0"/>
                  </a:moveTo>
                  <a:lnTo>
                    <a:pt x="5154422" y="0"/>
                  </a:lnTo>
                  <a:lnTo>
                    <a:pt x="5154422" y="6876923"/>
                  </a:lnTo>
                  <a:lnTo>
                    <a:pt x="0" y="6876923"/>
                  </a:lnTo>
                  <a:lnTo>
                    <a:pt x="0" y="0"/>
                  </a:lnTo>
                  <a:close/>
                </a:path>
              </a:pathLst>
            </a:custGeom>
            <a:blipFill>
              <a:blip r:embed="rId4"/>
              <a:stretch>
                <a:fillRect l="0" t="0" r="0" b="0"/>
              </a:stretch>
            </a:blipFill>
          </p:spPr>
        </p:sp>
      </p:grpSp>
      <p:grpSp>
        <p:nvGrpSpPr>
          <p:cNvPr name="Group 10" id="10"/>
          <p:cNvGrpSpPr/>
          <p:nvPr/>
        </p:nvGrpSpPr>
        <p:grpSpPr>
          <a:xfrm rot="0">
            <a:off x="9747980" y="4755747"/>
            <a:ext cx="3880094" cy="5179076"/>
            <a:chOff x="0" y="0"/>
            <a:chExt cx="5173459" cy="6905434"/>
          </a:xfrm>
        </p:grpSpPr>
        <p:sp>
          <p:nvSpPr>
            <p:cNvPr name="Freeform 11" id="11"/>
            <p:cNvSpPr/>
            <p:nvPr/>
          </p:nvSpPr>
          <p:spPr>
            <a:xfrm flipH="false" flipV="false" rot="0">
              <a:off x="0" y="0"/>
              <a:ext cx="5173472" cy="6905498"/>
            </a:xfrm>
            <a:custGeom>
              <a:avLst/>
              <a:gdLst/>
              <a:ahLst/>
              <a:cxnLst/>
              <a:rect r="r" b="b" t="t" l="l"/>
              <a:pathLst>
                <a:path h="6905498" w="5173472">
                  <a:moveTo>
                    <a:pt x="0" y="0"/>
                  </a:moveTo>
                  <a:lnTo>
                    <a:pt x="5173472" y="0"/>
                  </a:lnTo>
                  <a:lnTo>
                    <a:pt x="5173472" y="6905498"/>
                  </a:lnTo>
                  <a:lnTo>
                    <a:pt x="0" y="6905498"/>
                  </a:lnTo>
                  <a:lnTo>
                    <a:pt x="0" y="0"/>
                  </a:lnTo>
                  <a:close/>
                </a:path>
              </a:pathLst>
            </a:custGeom>
            <a:blipFill>
              <a:blip r:embed="rId5"/>
              <a:stretch>
                <a:fillRect l="-7948" t="-34528" r="-9688" b="-56026"/>
              </a:stretch>
            </a:blipFill>
          </p:spPr>
        </p:sp>
      </p:grpSp>
      <p:grpSp>
        <p:nvGrpSpPr>
          <p:cNvPr name="Group 12" id="12"/>
          <p:cNvGrpSpPr/>
          <p:nvPr/>
        </p:nvGrpSpPr>
        <p:grpSpPr>
          <a:xfrm rot="0">
            <a:off x="969426" y="4785179"/>
            <a:ext cx="3930339" cy="5143500"/>
            <a:chOff x="0" y="0"/>
            <a:chExt cx="5240452" cy="6858000"/>
          </a:xfrm>
        </p:grpSpPr>
        <p:sp>
          <p:nvSpPr>
            <p:cNvPr name="Freeform 13" id="13"/>
            <p:cNvSpPr/>
            <p:nvPr/>
          </p:nvSpPr>
          <p:spPr>
            <a:xfrm flipH="false" flipV="false" rot="0">
              <a:off x="0" y="0"/>
              <a:ext cx="5240401" cy="6858000"/>
            </a:xfrm>
            <a:custGeom>
              <a:avLst/>
              <a:gdLst/>
              <a:ahLst/>
              <a:cxnLst/>
              <a:rect r="r" b="b" t="t" l="l"/>
              <a:pathLst>
                <a:path h="6858000" w="5240401">
                  <a:moveTo>
                    <a:pt x="0" y="0"/>
                  </a:moveTo>
                  <a:lnTo>
                    <a:pt x="5240401" y="0"/>
                  </a:lnTo>
                  <a:lnTo>
                    <a:pt x="5240401" y="6858000"/>
                  </a:lnTo>
                  <a:lnTo>
                    <a:pt x="0" y="6858000"/>
                  </a:lnTo>
                  <a:lnTo>
                    <a:pt x="0" y="0"/>
                  </a:lnTo>
                  <a:close/>
                </a:path>
              </a:pathLst>
            </a:custGeom>
            <a:blipFill>
              <a:blip r:embed="rId6"/>
              <a:stretch>
                <a:fillRect l="0" t="0" r="0" b="0"/>
              </a:stretch>
            </a:blipFill>
          </p:spPr>
        </p:sp>
      </p:grpSp>
    </p:spTree>
  </p:cSld>
  <p:clrMapOvr>
    <a:masterClrMapping/>
  </p:clrMapOvr>
</p:sld>
</file>

<file path=ppt/slides/slide14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Educación terapéutica en el dolor:</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Informa al paciente sobre el posible dolor y molestias que sentirá tras el procedimiento.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Y tranquilizarle diciéndole que es normal y fugaz.</a:t>
            </a:r>
          </a:p>
        </p:txBody>
      </p:sp>
    </p:spTree>
  </p:cSld>
  <p:clrMapOvr>
    <a:masterClrMapping/>
  </p:clrMapOvr>
</p:sld>
</file>

<file path=ppt/slides/slide14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975107" y="2822258"/>
            <a:ext cx="16337786" cy="6705928"/>
          </a:xfrm>
          <a:prstGeom prst="rect">
            <a:avLst/>
          </a:prstGeom>
        </p:spPr>
        <p:txBody>
          <a:bodyPr anchor="t" rtlCol="false" tIns="0" lIns="0" bIns="0" rIns="0">
            <a:spAutoFit/>
          </a:bodyPr>
          <a:lstStyle/>
          <a:p>
            <a:pPr algn="l" marL="796527" indent="-398263" lvl="1">
              <a:lnSpc>
                <a:spcPts val="4753"/>
              </a:lnSpc>
              <a:buFont typeface="Arial"/>
              <a:buChar char="•"/>
            </a:pPr>
            <a:r>
              <a:rPr lang="en-US" sz="4401">
                <a:solidFill>
                  <a:srgbClr val="FFFFFF"/>
                </a:solidFill>
                <a:latin typeface="Garamond"/>
                <a:ea typeface="Garamond"/>
                <a:cs typeface="Garamond"/>
                <a:sym typeface="Garamond"/>
              </a:rPr>
              <a:t>Directrices preoperatorias y postoperatorias:</a:t>
            </a:r>
          </a:p>
          <a:p>
            <a:pPr algn="l" marL="796527" indent="-398263" lvl="1">
              <a:lnSpc>
                <a:spcPts val="4753"/>
              </a:lnSpc>
              <a:buFont typeface="Arial"/>
              <a:buChar char="•"/>
            </a:pPr>
            <a:r>
              <a:rPr lang="en-US" sz="4401">
                <a:solidFill>
                  <a:srgbClr val="FFFFFF"/>
                </a:solidFill>
                <a:latin typeface="Garamond"/>
                <a:ea typeface="Garamond"/>
                <a:cs typeface="Garamond"/>
                <a:sym typeface="Garamond"/>
              </a:rPr>
              <a:t>Explique la importancia del uso correcto de la cinta de moldeado, las medias de compresión y las placas;</a:t>
            </a:r>
          </a:p>
          <a:p>
            <a:pPr algn="l" marL="796527" indent="-398263" lvl="1">
              <a:lnSpc>
                <a:spcPts val="4753"/>
              </a:lnSpc>
              <a:buFont typeface="Arial"/>
              <a:buChar char="•"/>
            </a:pPr>
            <a:r>
              <a:rPr lang="en-US" sz="4401">
                <a:solidFill>
                  <a:srgbClr val="FFFFFF"/>
                </a:solidFill>
                <a:latin typeface="Garamond"/>
                <a:ea typeface="Garamond"/>
                <a:cs typeface="Garamond"/>
                <a:sym typeface="Garamond"/>
              </a:rPr>
              <a:t>Colocación adecuada en casa, camas y sillones con elevación;</a:t>
            </a:r>
          </a:p>
          <a:p>
            <a:pPr algn="l" marL="796527" indent="-398263" lvl="1">
              <a:lnSpc>
                <a:spcPts val="4753"/>
              </a:lnSpc>
              <a:buFont typeface="Arial"/>
              <a:buChar char="•"/>
            </a:pPr>
            <a:r>
              <a:rPr lang="en-US" sz="4401">
                <a:solidFill>
                  <a:srgbClr val="FFFFFF"/>
                </a:solidFill>
                <a:latin typeface="Garamond"/>
                <a:ea typeface="Garamond"/>
                <a:cs typeface="Garamond"/>
                <a:sym typeface="Garamond"/>
              </a:rPr>
              <a:t>Las náuseas, mareos y caídas de presión son comunes y pueden aparecer en los primeros días;</a:t>
            </a:r>
          </a:p>
          <a:p>
            <a:pPr algn="l" marL="796527" indent="-398263" lvl="1">
              <a:lnSpc>
                <a:spcPts val="4753"/>
              </a:lnSpc>
            </a:pPr>
          </a:p>
          <a:p>
            <a:pPr algn="l" marL="796527" indent="-398263" lvl="1">
              <a:lnSpc>
                <a:spcPts val="4753"/>
              </a:lnSpc>
            </a:pPr>
          </a:p>
          <a:p>
            <a:pPr algn="l" marL="796527" indent="-398263" lvl="1">
              <a:lnSpc>
                <a:spcPts val="4753"/>
              </a:lnSpc>
            </a:pPr>
          </a:p>
        </p:txBody>
      </p:sp>
    </p:spTree>
  </p:cSld>
  <p:clrMapOvr>
    <a:masterClrMapping/>
  </p:clrMapOvr>
</p:sld>
</file>

<file path=ppt/slides/slide14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Malla de compresión/Cinturón de moldeo</a:t>
            </a:r>
          </a:p>
        </p:txBody>
      </p:sp>
      <p:grpSp>
        <p:nvGrpSpPr>
          <p:cNvPr name="Group 6" id="6"/>
          <p:cNvGrpSpPr/>
          <p:nvPr/>
        </p:nvGrpSpPr>
        <p:grpSpPr>
          <a:xfrm rot="0">
            <a:off x="1257300" y="3694976"/>
            <a:ext cx="3257493" cy="4613929"/>
            <a:chOff x="0" y="0"/>
            <a:chExt cx="4343324" cy="6151905"/>
          </a:xfrm>
        </p:grpSpPr>
        <p:sp>
          <p:nvSpPr>
            <p:cNvPr name="Freeform 7" id="7"/>
            <p:cNvSpPr/>
            <p:nvPr/>
          </p:nvSpPr>
          <p:spPr>
            <a:xfrm flipH="false" flipV="false" rot="0">
              <a:off x="0" y="0"/>
              <a:ext cx="4343273" cy="6151880"/>
            </a:xfrm>
            <a:custGeom>
              <a:avLst/>
              <a:gdLst/>
              <a:ahLst/>
              <a:cxnLst/>
              <a:rect r="r" b="b" t="t" l="l"/>
              <a:pathLst>
                <a:path h="6151880" w="4343273">
                  <a:moveTo>
                    <a:pt x="0" y="0"/>
                  </a:moveTo>
                  <a:lnTo>
                    <a:pt x="4343273" y="0"/>
                  </a:lnTo>
                  <a:lnTo>
                    <a:pt x="4343273" y="6151880"/>
                  </a:lnTo>
                  <a:lnTo>
                    <a:pt x="0" y="6151880"/>
                  </a:lnTo>
                  <a:lnTo>
                    <a:pt x="0" y="0"/>
                  </a:lnTo>
                  <a:close/>
                </a:path>
              </a:pathLst>
            </a:custGeom>
            <a:blipFill>
              <a:blip r:embed="rId3"/>
              <a:stretch>
                <a:fillRect l="-22505" t="0" r="-19137" b="0"/>
              </a:stretch>
            </a:blipFill>
          </p:spPr>
        </p:sp>
      </p:grpSp>
      <p:grpSp>
        <p:nvGrpSpPr>
          <p:cNvPr name="Group 8" id="8"/>
          <p:cNvGrpSpPr/>
          <p:nvPr/>
        </p:nvGrpSpPr>
        <p:grpSpPr>
          <a:xfrm rot="0">
            <a:off x="4890049" y="5143500"/>
            <a:ext cx="3257493" cy="4613929"/>
            <a:chOff x="0" y="0"/>
            <a:chExt cx="4343324" cy="6151905"/>
          </a:xfrm>
        </p:grpSpPr>
        <p:sp>
          <p:nvSpPr>
            <p:cNvPr name="Freeform 9" id="9"/>
            <p:cNvSpPr/>
            <p:nvPr/>
          </p:nvSpPr>
          <p:spPr>
            <a:xfrm flipH="false" flipV="false" rot="0">
              <a:off x="0" y="0"/>
              <a:ext cx="4343273" cy="6151880"/>
            </a:xfrm>
            <a:custGeom>
              <a:avLst/>
              <a:gdLst/>
              <a:ahLst/>
              <a:cxnLst/>
              <a:rect r="r" b="b" t="t" l="l"/>
              <a:pathLst>
                <a:path h="6151880" w="4343273">
                  <a:moveTo>
                    <a:pt x="0" y="0"/>
                  </a:moveTo>
                  <a:lnTo>
                    <a:pt x="4343273" y="0"/>
                  </a:lnTo>
                  <a:lnTo>
                    <a:pt x="4343273" y="6151880"/>
                  </a:lnTo>
                  <a:lnTo>
                    <a:pt x="0" y="6151880"/>
                  </a:lnTo>
                  <a:lnTo>
                    <a:pt x="0" y="0"/>
                  </a:lnTo>
                  <a:close/>
                </a:path>
              </a:pathLst>
            </a:custGeom>
            <a:blipFill>
              <a:blip r:embed="rId4"/>
              <a:stretch>
                <a:fillRect l="-41642" t="0" r="-47460" b="-1"/>
              </a:stretch>
            </a:blipFill>
          </p:spPr>
        </p:sp>
      </p:grpSp>
      <p:grpSp>
        <p:nvGrpSpPr>
          <p:cNvPr name="Group 10" id="10"/>
          <p:cNvGrpSpPr/>
          <p:nvPr/>
        </p:nvGrpSpPr>
        <p:grpSpPr>
          <a:xfrm rot="0">
            <a:off x="8848363" y="3694976"/>
            <a:ext cx="3575552" cy="5435060"/>
            <a:chOff x="0" y="0"/>
            <a:chExt cx="4767402" cy="7246747"/>
          </a:xfrm>
        </p:grpSpPr>
        <p:sp>
          <p:nvSpPr>
            <p:cNvPr name="Freeform 11" id="11"/>
            <p:cNvSpPr/>
            <p:nvPr/>
          </p:nvSpPr>
          <p:spPr>
            <a:xfrm flipH="false" flipV="false" rot="0">
              <a:off x="0" y="0"/>
              <a:ext cx="4767453" cy="7246747"/>
            </a:xfrm>
            <a:custGeom>
              <a:avLst/>
              <a:gdLst/>
              <a:ahLst/>
              <a:cxnLst/>
              <a:rect r="r" b="b" t="t" l="l"/>
              <a:pathLst>
                <a:path h="7246747" w="4767453">
                  <a:moveTo>
                    <a:pt x="0" y="0"/>
                  </a:moveTo>
                  <a:lnTo>
                    <a:pt x="4767453" y="0"/>
                  </a:lnTo>
                  <a:lnTo>
                    <a:pt x="4767453" y="7246747"/>
                  </a:lnTo>
                  <a:lnTo>
                    <a:pt x="0" y="7246747"/>
                  </a:lnTo>
                  <a:lnTo>
                    <a:pt x="0" y="0"/>
                  </a:lnTo>
                  <a:close/>
                </a:path>
              </a:pathLst>
            </a:custGeom>
            <a:blipFill>
              <a:blip r:embed="rId5"/>
              <a:stretch>
                <a:fillRect l="-23419" t="0" r="-28586" b="-1"/>
              </a:stretch>
            </a:blipFill>
          </p:spPr>
        </p:sp>
      </p:grpSp>
      <p:grpSp>
        <p:nvGrpSpPr>
          <p:cNvPr name="Group 12" id="12"/>
          <p:cNvGrpSpPr/>
          <p:nvPr/>
        </p:nvGrpSpPr>
        <p:grpSpPr>
          <a:xfrm rot="0">
            <a:off x="13124736" y="4587992"/>
            <a:ext cx="4058841" cy="4058841"/>
            <a:chOff x="0" y="0"/>
            <a:chExt cx="5411788" cy="5411788"/>
          </a:xfrm>
        </p:grpSpPr>
        <p:sp>
          <p:nvSpPr>
            <p:cNvPr name="Freeform 13" id="13"/>
            <p:cNvSpPr/>
            <p:nvPr/>
          </p:nvSpPr>
          <p:spPr>
            <a:xfrm flipH="false" flipV="false" rot="0">
              <a:off x="0" y="0"/>
              <a:ext cx="5411851" cy="5411851"/>
            </a:xfrm>
            <a:custGeom>
              <a:avLst/>
              <a:gdLst/>
              <a:ahLst/>
              <a:cxnLst/>
              <a:rect r="r" b="b" t="t" l="l"/>
              <a:pathLst>
                <a:path h="5411851" w="5411851">
                  <a:moveTo>
                    <a:pt x="0" y="0"/>
                  </a:moveTo>
                  <a:lnTo>
                    <a:pt x="5411851" y="0"/>
                  </a:lnTo>
                  <a:lnTo>
                    <a:pt x="5411851" y="5411851"/>
                  </a:lnTo>
                  <a:lnTo>
                    <a:pt x="0" y="5411851"/>
                  </a:lnTo>
                  <a:lnTo>
                    <a:pt x="0" y="0"/>
                  </a:lnTo>
                  <a:close/>
                </a:path>
              </a:pathLst>
            </a:custGeom>
            <a:blipFill>
              <a:blip r:embed="rId6"/>
              <a:stretch>
                <a:fillRect l="0" t="0" r="1" b="1"/>
              </a:stretch>
            </a:blipFill>
          </p:spPr>
        </p:sp>
      </p:grpSp>
    </p:spTree>
  </p:cSld>
  <p:clrMapOvr>
    <a:masterClrMapping/>
  </p:clrMapOvr>
</p:sld>
</file>

<file path=ppt/slides/slide14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Placas de contención</a:t>
            </a:r>
          </a:p>
        </p:txBody>
      </p:sp>
      <p:grpSp>
        <p:nvGrpSpPr>
          <p:cNvPr name="Group 6" id="6"/>
          <p:cNvGrpSpPr/>
          <p:nvPr/>
        </p:nvGrpSpPr>
        <p:grpSpPr>
          <a:xfrm rot="0">
            <a:off x="2661047" y="4214193"/>
            <a:ext cx="12965897" cy="4512364"/>
            <a:chOff x="0" y="0"/>
            <a:chExt cx="17287862" cy="6016485"/>
          </a:xfrm>
        </p:grpSpPr>
        <p:sp>
          <p:nvSpPr>
            <p:cNvPr name="Freeform 7" id="7"/>
            <p:cNvSpPr/>
            <p:nvPr/>
          </p:nvSpPr>
          <p:spPr>
            <a:xfrm flipH="false" flipV="false" rot="0">
              <a:off x="0" y="0"/>
              <a:ext cx="17287875" cy="6016498"/>
            </a:xfrm>
            <a:custGeom>
              <a:avLst/>
              <a:gdLst/>
              <a:ahLst/>
              <a:cxnLst/>
              <a:rect r="r" b="b" t="t" l="l"/>
              <a:pathLst>
                <a:path h="6016498" w="17287875">
                  <a:moveTo>
                    <a:pt x="0" y="0"/>
                  </a:moveTo>
                  <a:lnTo>
                    <a:pt x="17287875" y="0"/>
                  </a:lnTo>
                  <a:lnTo>
                    <a:pt x="17287875" y="6016498"/>
                  </a:lnTo>
                  <a:lnTo>
                    <a:pt x="0" y="6016498"/>
                  </a:lnTo>
                  <a:lnTo>
                    <a:pt x="0" y="0"/>
                  </a:lnTo>
                  <a:close/>
                </a:path>
              </a:pathLst>
            </a:custGeom>
            <a:blipFill>
              <a:blip r:embed="rId3"/>
              <a:stretch>
                <a:fillRect l="0" t="-31952" r="0" b="0"/>
              </a:stretch>
            </a:blipFill>
          </p:spPr>
        </p:sp>
      </p:grpSp>
    </p:spTree>
  </p:cSld>
  <p:clrMapOvr>
    <a:masterClrMapping/>
  </p:clrMapOvr>
</p:sld>
</file>

<file path=ppt/slides/slide14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CUIDADOS IMPORTANTES TRAS LA CIRUGÍA</a:t>
            </a:r>
          </a:p>
        </p:txBody>
      </p:sp>
      <p:grpSp>
        <p:nvGrpSpPr>
          <p:cNvPr name="Group 6" id="6"/>
          <p:cNvGrpSpPr/>
          <p:nvPr/>
        </p:nvGrpSpPr>
        <p:grpSpPr>
          <a:xfrm rot="0">
            <a:off x="1107834" y="4007091"/>
            <a:ext cx="3387233" cy="3387233"/>
            <a:chOff x="0" y="0"/>
            <a:chExt cx="4516310" cy="4516310"/>
          </a:xfrm>
        </p:grpSpPr>
        <p:sp>
          <p:nvSpPr>
            <p:cNvPr name="Freeform 7" id="7"/>
            <p:cNvSpPr/>
            <p:nvPr/>
          </p:nvSpPr>
          <p:spPr>
            <a:xfrm flipH="false" flipV="false" rot="0">
              <a:off x="0" y="0"/>
              <a:ext cx="4516374" cy="4516374"/>
            </a:xfrm>
            <a:custGeom>
              <a:avLst/>
              <a:gdLst/>
              <a:ahLst/>
              <a:cxnLst/>
              <a:rect r="r" b="b" t="t" l="l"/>
              <a:pathLst>
                <a:path h="4516374" w="4516374">
                  <a:moveTo>
                    <a:pt x="0" y="0"/>
                  </a:moveTo>
                  <a:lnTo>
                    <a:pt x="4516374" y="0"/>
                  </a:lnTo>
                  <a:lnTo>
                    <a:pt x="4516374" y="4516374"/>
                  </a:lnTo>
                  <a:lnTo>
                    <a:pt x="0" y="4516374"/>
                  </a:lnTo>
                  <a:lnTo>
                    <a:pt x="0" y="0"/>
                  </a:lnTo>
                  <a:close/>
                </a:path>
              </a:pathLst>
            </a:custGeom>
            <a:blipFill>
              <a:blip r:embed="rId3"/>
              <a:stretch>
                <a:fillRect l="0" t="0" r="1" b="1"/>
              </a:stretch>
            </a:blipFill>
          </p:spPr>
        </p:sp>
      </p:grpSp>
      <p:grpSp>
        <p:nvGrpSpPr>
          <p:cNvPr name="Group 8" id="8"/>
          <p:cNvGrpSpPr/>
          <p:nvPr/>
        </p:nvGrpSpPr>
        <p:grpSpPr>
          <a:xfrm rot="0">
            <a:off x="5293204" y="5664013"/>
            <a:ext cx="3552615" cy="3552615"/>
            <a:chOff x="0" y="0"/>
            <a:chExt cx="4736821" cy="4736821"/>
          </a:xfrm>
        </p:grpSpPr>
        <p:sp>
          <p:nvSpPr>
            <p:cNvPr name="Freeform 9" id="9"/>
            <p:cNvSpPr/>
            <p:nvPr/>
          </p:nvSpPr>
          <p:spPr>
            <a:xfrm flipH="false" flipV="false" rot="0">
              <a:off x="0" y="0"/>
              <a:ext cx="4736846" cy="4736846"/>
            </a:xfrm>
            <a:custGeom>
              <a:avLst/>
              <a:gdLst/>
              <a:ahLst/>
              <a:cxnLst/>
              <a:rect r="r" b="b" t="t" l="l"/>
              <a:pathLst>
                <a:path h="4736846" w="4736846">
                  <a:moveTo>
                    <a:pt x="0" y="0"/>
                  </a:moveTo>
                  <a:lnTo>
                    <a:pt x="4736846" y="0"/>
                  </a:lnTo>
                  <a:lnTo>
                    <a:pt x="4736846" y="4736846"/>
                  </a:lnTo>
                  <a:lnTo>
                    <a:pt x="0" y="4736846"/>
                  </a:lnTo>
                  <a:lnTo>
                    <a:pt x="0" y="0"/>
                  </a:lnTo>
                  <a:close/>
                </a:path>
              </a:pathLst>
            </a:custGeom>
            <a:blipFill>
              <a:blip r:embed="rId4"/>
              <a:stretch>
                <a:fillRect l="0" t="0" r="0" b="0"/>
              </a:stretch>
            </a:blipFill>
          </p:spPr>
        </p:sp>
      </p:grpSp>
      <p:grpSp>
        <p:nvGrpSpPr>
          <p:cNvPr name="Group 10" id="10"/>
          <p:cNvGrpSpPr/>
          <p:nvPr/>
        </p:nvGrpSpPr>
        <p:grpSpPr>
          <a:xfrm rot="0">
            <a:off x="9665179" y="4007091"/>
            <a:ext cx="3439554" cy="3387871"/>
            <a:chOff x="0" y="0"/>
            <a:chExt cx="4586072" cy="4517161"/>
          </a:xfrm>
        </p:grpSpPr>
        <p:sp>
          <p:nvSpPr>
            <p:cNvPr name="Freeform 11" id="11"/>
            <p:cNvSpPr/>
            <p:nvPr/>
          </p:nvSpPr>
          <p:spPr>
            <a:xfrm flipH="false" flipV="false" rot="0">
              <a:off x="0" y="0"/>
              <a:ext cx="4586097" cy="4517136"/>
            </a:xfrm>
            <a:custGeom>
              <a:avLst/>
              <a:gdLst/>
              <a:ahLst/>
              <a:cxnLst/>
              <a:rect r="r" b="b" t="t" l="l"/>
              <a:pathLst>
                <a:path h="4517136" w="4586097">
                  <a:moveTo>
                    <a:pt x="0" y="0"/>
                  </a:moveTo>
                  <a:lnTo>
                    <a:pt x="4586097" y="0"/>
                  </a:lnTo>
                  <a:lnTo>
                    <a:pt x="4586097" y="4517136"/>
                  </a:lnTo>
                  <a:lnTo>
                    <a:pt x="0" y="4517136"/>
                  </a:lnTo>
                  <a:lnTo>
                    <a:pt x="0" y="0"/>
                  </a:lnTo>
                  <a:close/>
                </a:path>
              </a:pathLst>
            </a:custGeom>
            <a:blipFill>
              <a:blip r:embed="rId5"/>
              <a:stretch>
                <a:fillRect l="0" t="0" r="0" b="-8544"/>
              </a:stretch>
            </a:blipFill>
          </p:spPr>
        </p:sp>
      </p:grpSp>
      <p:grpSp>
        <p:nvGrpSpPr>
          <p:cNvPr name="Group 12" id="12"/>
          <p:cNvGrpSpPr/>
          <p:nvPr/>
        </p:nvGrpSpPr>
        <p:grpSpPr>
          <a:xfrm rot="0">
            <a:off x="13924083" y="5828757"/>
            <a:ext cx="3702968" cy="3387871"/>
            <a:chOff x="0" y="0"/>
            <a:chExt cx="4937290" cy="4517161"/>
          </a:xfrm>
        </p:grpSpPr>
        <p:sp>
          <p:nvSpPr>
            <p:cNvPr name="Freeform 13" id="13"/>
            <p:cNvSpPr/>
            <p:nvPr/>
          </p:nvSpPr>
          <p:spPr>
            <a:xfrm flipH="false" flipV="false" rot="0">
              <a:off x="0" y="0"/>
              <a:ext cx="4937252" cy="4517136"/>
            </a:xfrm>
            <a:custGeom>
              <a:avLst/>
              <a:gdLst/>
              <a:ahLst/>
              <a:cxnLst/>
              <a:rect r="r" b="b" t="t" l="l"/>
              <a:pathLst>
                <a:path h="4517136" w="4937252">
                  <a:moveTo>
                    <a:pt x="0" y="0"/>
                  </a:moveTo>
                  <a:lnTo>
                    <a:pt x="4937252" y="0"/>
                  </a:lnTo>
                  <a:lnTo>
                    <a:pt x="4937252" y="4517136"/>
                  </a:lnTo>
                  <a:lnTo>
                    <a:pt x="0" y="4517136"/>
                  </a:lnTo>
                  <a:lnTo>
                    <a:pt x="0" y="0"/>
                  </a:lnTo>
                  <a:close/>
                </a:path>
              </a:pathLst>
            </a:custGeom>
            <a:blipFill>
              <a:blip r:embed="rId6"/>
              <a:stretch>
                <a:fillRect l="-33640" t="0" r="-31263" b="0"/>
              </a:stretch>
            </a:blipFill>
          </p:spPr>
        </p:sp>
      </p:grpSp>
    </p:spTree>
  </p:cSld>
  <p:clrMapOvr>
    <a:masterClrMapping/>
  </p:clrMapOvr>
</p:sld>
</file>

<file path=ppt/slides/slide14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CUIDADO IMPORTANTE TRAS LA CIRUGÍA:</a:t>
            </a:r>
          </a:p>
        </p:txBody>
      </p:sp>
      <p:grpSp>
        <p:nvGrpSpPr>
          <p:cNvPr name="Group 6" id="6"/>
          <p:cNvGrpSpPr/>
          <p:nvPr/>
        </p:nvGrpSpPr>
        <p:grpSpPr>
          <a:xfrm rot="0">
            <a:off x="895179" y="4424267"/>
            <a:ext cx="3378651" cy="3186684"/>
            <a:chOff x="0" y="0"/>
            <a:chExt cx="4504868" cy="4248912"/>
          </a:xfrm>
        </p:grpSpPr>
        <p:sp>
          <p:nvSpPr>
            <p:cNvPr name="Freeform 7" id="7"/>
            <p:cNvSpPr/>
            <p:nvPr/>
          </p:nvSpPr>
          <p:spPr>
            <a:xfrm flipH="false" flipV="false" rot="0">
              <a:off x="0" y="0"/>
              <a:ext cx="4504817" cy="4248912"/>
            </a:xfrm>
            <a:custGeom>
              <a:avLst/>
              <a:gdLst/>
              <a:ahLst/>
              <a:cxnLst/>
              <a:rect r="r" b="b" t="t" l="l"/>
              <a:pathLst>
                <a:path h="4248912" w="4504817">
                  <a:moveTo>
                    <a:pt x="0" y="0"/>
                  </a:moveTo>
                  <a:lnTo>
                    <a:pt x="4504817" y="0"/>
                  </a:lnTo>
                  <a:lnTo>
                    <a:pt x="4504817" y="4248912"/>
                  </a:lnTo>
                  <a:lnTo>
                    <a:pt x="0" y="4248912"/>
                  </a:lnTo>
                  <a:lnTo>
                    <a:pt x="0" y="0"/>
                  </a:lnTo>
                  <a:close/>
                </a:path>
              </a:pathLst>
            </a:custGeom>
            <a:blipFill>
              <a:blip r:embed="rId3"/>
              <a:stretch>
                <a:fillRect l="0" t="0" r="-1" b="0"/>
              </a:stretch>
            </a:blipFill>
          </p:spPr>
        </p:sp>
      </p:grpSp>
      <p:grpSp>
        <p:nvGrpSpPr>
          <p:cNvPr name="Group 8" id="8"/>
          <p:cNvGrpSpPr/>
          <p:nvPr/>
        </p:nvGrpSpPr>
        <p:grpSpPr>
          <a:xfrm rot="0">
            <a:off x="4635951" y="6159703"/>
            <a:ext cx="3378651" cy="3283306"/>
            <a:chOff x="0" y="0"/>
            <a:chExt cx="4504868" cy="4377741"/>
          </a:xfrm>
        </p:grpSpPr>
        <p:sp>
          <p:nvSpPr>
            <p:cNvPr name="Freeform 9" id="9"/>
            <p:cNvSpPr/>
            <p:nvPr/>
          </p:nvSpPr>
          <p:spPr>
            <a:xfrm flipH="false" flipV="false" rot="0">
              <a:off x="0" y="0"/>
              <a:ext cx="4504817" cy="4377690"/>
            </a:xfrm>
            <a:custGeom>
              <a:avLst/>
              <a:gdLst/>
              <a:ahLst/>
              <a:cxnLst/>
              <a:rect r="r" b="b" t="t" l="l"/>
              <a:pathLst>
                <a:path h="4377690" w="4504817">
                  <a:moveTo>
                    <a:pt x="0" y="0"/>
                  </a:moveTo>
                  <a:lnTo>
                    <a:pt x="4504817" y="0"/>
                  </a:lnTo>
                  <a:lnTo>
                    <a:pt x="4504817" y="4377690"/>
                  </a:lnTo>
                  <a:lnTo>
                    <a:pt x="0" y="4377690"/>
                  </a:lnTo>
                  <a:lnTo>
                    <a:pt x="0" y="0"/>
                  </a:lnTo>
                  <a:close/>
                </a:path>
              </a:pathLst>
            </a:custGeom>
            <a:blipFill>
              <a:blip r:embed="rId4"/>
              <a:stretch>
                <a:fillRect l="0" t="0" r="-1" b="-9041"/>
              </a:stretch>
            </a:blipFill>
          </p:spPr>
        </p:sp>
      </p:grpSp>
      <p:grpSp>
        <p:nvGrpSpPr>
          <p:cNvPr name="Group 10" id="10"/>
          <p:cNvGrpSpPr/>
          <p:nvPr/>
        </p:nvGrpSpPr>
        <p:grpSpPr>
          <a:xfrm rot="0">
            <a:off x="8866356" y="4417143"/>
            <a:ext cx="3101007" cy="3101007"/>
            <a:chOff x="0" y="0"/>
            <a:chExt cx="4134676" cy="4134676"/>
          </a:xfrm>
        </p:grpSpPr>
        <p:sp>
          <p:nvSpPr>
            <p:cNvPr name="Freeform 11" id="11"/>
            <p:cNvSpPr/>
            <p:nvPr/>
          </p:nvSpPr>
          <p:spPr>
            <a:xfrm flipH="false" flipV="false" rot="0">
              <a:off x="0" y="0"/>
              <a:ext cx="4134739" cy="4134739"/>
            </a:xfrm>
            <a:custGeom>
              <a:avLst/>
              <a:gdLst/>
              <a:ahLst/>
              <a:cxnLst/>
              <a:rect r="r" b="b" t="t" l="l"/>
              <a:pathLst>
                <a:path h="4134739" w="4134739">
                  <a:moveTo>
                    <a:pt x="0" y="0"/>
                  </a:moveTo>
                  <a:lnTo>
                    <a:pt x="4134739" y="0"/>
                  </a:lnTo>
                  <a:lnTo>
                    <a:pt x="4134739" y="4134739"/>
                  </a:lnTo>
                  <a:lnTo>
                    <a:pt x="0" y="4134739"/>
                  </a:lnTo>
                  <a:lnTo>
                    <a:pt x="0" y="0"/>
                  </a:lnTo>
                  <a:close/>
                </a:path>
              </a:pathLst>
            </a:custGeom>
            <a:blipFill>
              <a:blip r:embed="rId5"/>
              <a:stretch>
                <a:fillRect l="0" t="0" r="1" b="1"/>
              </a:stretch>
            </a:blipFill>
          </p:spPr>
        </p:sp>
      </p:grpSp>
      <p:grpSp>
        <p:nvGrpSpPr>
          <p:cNvPr name="Group 12" id="12"/>
          <p:cNvGrpSpPr/>
          <p:nvPr/>
        </p:nvGrpSpPr>
        <p:grpSpPr>
          <a:xfrm rot="0">
            <a:off x="12998034" y="6614493"/>
            <a:ext cx="4714189" cy="2828515"/>
            <a:chOff x="0" y="0"/>
            <a:chExt cx="6285586" cy="3771354"/>
          </a:xfrm>
        </p:grpSpPr>
        <p:sp>
          <p:nvSpPr>
            <p:cNvPr name="Freeform 13" id="13"/>
            <p:cNvSpPr/>
            <p:nvPr/>
          </p:nvSpPr>
          <p:spPr>
            <a:xfrm flipH="false" flipV="false" rot="0">
              <a:off x="0" y="0"/>
              <a:ext cx="6285611" cy="3771392"/>
            </a:xfrm>
            <a:custGeom>
              <a:avLst/>
              <a:gdLst/>
              <a:ahLst/>
              <a:cxnLst/>
              <a:rect r="r" b="b" t="t" l="l"/>
              <a:pathLst>
                <a:path h="3771392" w="6285611">
                  <a:moveTo>
                    <a:pt x="0" y="0"/>
                  </a:moveTo>
                  <a:lnTo>
                    <a:pt x="6285611" y="0"/>
                  </a:lnTo>
                  <a:lnTo>
                    <a:pt x="6285611" y="3771392"/>
                  </a:lnTo>
                  <a:lnTo>
                    <a:pt x="0" y="3771392"/>
                  </a:lnTo>
                  <a:lnTo>
                    <a:pt x="0" y="0"/>
                  </a:lnTo>
                  <a:close/>
                </a:path>
              </a:pathLst>
            </a:custGeom>
            <a:blipFill>
              <a:blip r:embed="rId6"/>
              <a:stretch>
                <a:fillRect l="0" t="0" r="0" b="1"/>
              </a:stretch>
            </a:blipFill>
          </p:spPr>
        </p:sp>
      </p:grpSp>
    </p:spTree>
  </p:cSld>
  <p:clrMapOvr>
    <a:masterClrMapping/>
  </p:clrMapOvr>
</p:sld>
</file>

<file path=ppt/slides/slide14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CUIDADO IMPORTANTE TRAS LA CIRUGÍA:</a:t>
            </a:r>
          </a:p>
        </p:txBody>
      </p:sp>
      <p:grpSp>
        <p:nvGrpSpPr>
          <p:cNvPr name="Group 6" id="6"/>
          <p:cNvGrpSpPr/>
          <p:nvPr/>
        </p:nvGrpSpPr>
        <p:grpSpPr>
          <a:xfrm rot="0">
            <a:off x="919372" y="4689681"/>
            <a:ext cx="3851415" cy="2624528"/>
            <a:chOff x="0" y="0"/>
            <a:chExt cx="5135220" cy="3499371"/>
          </a:xfrm>
        </p:grpSpPr>
        <p:sp>
          <p:nvSpPr>
            <p:cNvPr name="Freeform 7" id="7"/>
            <p:cNvSpPr/>
            <p:nvPr/>
          </p:nvSpPr>
          <p:spPr>
            <a:xfrm flipH="false" flipV="false" rot="0">
              <a:off x="0" y="0"/>
              <a:ext cx="5135245" cy="3499358"/>
            </a:xfrm>
            <a:custGeom>
              <a:avLst/>
              <a:gdLst/>
              <a:ahLst/>
              <a:cxnLst/>
              <a:rect r="r" b="b" t="t" l="l"/>
              <a:pathLst>
                <a:path h="3499358" w="5135245">
                  <a:moveTo>
                    <a:pt x="0" y="0"/>
                  </a:moveTo>
                  <a:lnTo>
                    <a:pt x="5135245" y="0"/>
                  </a:lnTo>
                  <a:lnTo>
                    <a:pt x="5135245" y="3499358"/>
                  </a:lnTo>
                  <a:lnTo>
                    <a:pt x="0" y="3499358"/>
                  </a:lnTo>
                  <a:lnTo>
                    <a:pt x="0" y="0"/>
                  </a:lnTo>
                  <a:close/>
                </a:path>
              </a:pathLst>
            </a:custGeom>
            <a:blipFill>
              <a:blip r:embed="rId3"/>
              <a:stretch>
                <a:fillRect l="0" t="0" r="0" b="-14394"/>
              </a:stretch>
            </a:blipFill>
          </p:spPr>
        </p:sp>
      </p:grpSp>
      <p:grpSp>
        <p:nvGrpSpPr>
          <p:cNvPr name="Group 8" id="8"/>
          <p:cNvGrpSpPr/>
          <p:nvPr/>
        </p:nvGrpSpPr>
        <p:grpSpPr>
          <a:xfrm rot="0">
            <a:off x="5516842" y="6535064"/>
            <a:ext cx="3249473" cy="2932786"/>
            <a:chOff x="0" y="0"/>
            <a:chExt cx="4332630" cy="3910381"/>
          </a:xfrm>
        </p:grpSpPr>
        <p:sp>
          <p:nvSpPr>
            <p:cNvPr name="Freeform 9" id="9"/>
            <p:cNvSpPr/>
            <p:nvPr/>
          </p:nvSpPr>
          <p:spPr>
            <a:xfrm flipH="false" flipV="false" rot="0">
              <a:off x="0" y="0"/>
              <a:ext cx="4332605" cy="3910330"/>
            </a:xfrm>
            <a:custGeom>
              <a:avLst/>
              <a:gdLst/>
              <a:ahLst/>
              <a:cxnLst/>
              <a:rect r="r" b="b" t="t" l="l"/>
              <a:pathLst>
                <a:path h="3910330" w="4332605">
                  <a:moveTo>
                    <a:pt x="0" y="0"/>
                  </a:moveTo>
                  <a:lnTo>
                    <a:pt x="4332605" y="0"/>
                  </a:lnTo>
                  <a:lnTo>
                    <a:pt x="4332605" y="3910330"/>
                  </a:lnTo>
                  <a:lnTo>
                    <a:pt x="0" y="3910330"/>
                  </a:lnTo>
                  <a:lnTo>
                    <a:pt x="0" y="0"/>
                  </a:lnTo>
                  <a:close/>
                </a:path>
              </a:pathLst>
            </a:custGeom>
            <a:blipFill>
              <a:blip r:embed="rId4"/>
              <a:stretch>
                <a:fillRect l="0" t="0" r="0" b="-1"/>
              </a:stretch>
            </a:blipFill>
          </p:spPr>
        </p:sp>
      </p:grpSp>
      <p:grpSp>
        <p:nvGrpSpPr>
          <p:cNvPr name="Group 10" id="10"/>
          <p:cNvGrpSpPr/>
          <p:nvPr/>
        </p:nvGrpSpPr>
        <p:grpSpPr>
          <a:xfrm rot="0">
            <a:off x="9512370" y="4480322"/>
            <a:ext cx="3685556" cy="3312328"/>
            <a:chOff x="0" y="0"/>
            <a:chExt cx="4914074" cy="4416438"/>
          </a:xfrm>
        </p:grpSpPr>
        <p:sp>
          <p:nvSpPr>
            <p:cNvPr name="Freeform 11" id="11"/>
            <p:cNvSpPr/>
            <p:nvPr/>
          </p:nvSpPr>
          <p:spPr>
            <a:xfrm flipH="false" flipV="false" rot="0">
              <a:off x="0" y="0"/>
              <a:ext cx="4914011" cy="4416425"/>
            </a:xfrm>
            <a:custGeom>
              <a:avLst/>
              <a:gdLst/>
              <a:ahLst/>
              <a:cxnLst/>
              <a:rect r="r" b="b" t="t" l="l"/>
              <a:pathLst>
                <a:path h="4416425" w="4914011">
                  <a:moveTo>
                    <a:pt x="0" y="0"/>
                  </a:moveTo>
                  <a:lnTo>
                    <a:pt x="4914011" y="0"/>
                  </a:lnTo>
                  <a:lnTo>
                    <a:pt x="4914011" y="4416425"/>
                  </a:lnTo>
                  <a:lnTo>
                    <a:pt x="0" y="4416425"/>
                  </a:lnTo>
                  <a:lnTo>
                    <a:pt x="0" y="0"/>
                  </a:lnTo>
                  <a:close/>
                </a:path>
              </a:pathLst>
            </a:custGeom>
            <a:blipFill>
              <a:blip r:embed="rId5"/>
              <a:stretch>
                <a:fillRect l="0" t="0" r="-1" b="0"/>
              </a:stretch>
            </a:blipFill>
          </p:spPr>
        </p:sp>
      </p:grpSp>
      <p:grpSp>
        <p:nvGrpSpPr>
          <p:cNvPr name="Group 12" id="12"/>
          <p:cNvGrpSpPr/>
          <p:nvPr/>
        </p:nvGrpSpPr>
        <p:grpSpPr>
          <a:xfrm rot="0">
            <a:off x="13943971" y="5907662"/>
            <a:ext cx="3769985" cy="3769985"/>
            <a:chOff x="0" y="0"/>
            <a:chExt cx="5026647" cy="5026647"/>
          </a:xfrm>
        </p:grpSpPr>
        <p:sp>
          <p:nvSpPr>
            <p:cNvPr name="Freeform 13" id="13"/>
            <p:cNvSpPr/>
            <p:nvPr/>
          </p:nvSpPr>
          <p:spPr>
            <a:xfrm flipH="false" flipV="false" rot="0">
              <a:off x="0" y="0"/>
              <a:ext cx="5026660" cy="5026660"/>
            </a:xfrm>
            <a:custGeom>
              <a:avLst/>
              <a:gdLst/>
              <a:ahLst/>
              <a:cxnLst/>
              <a:rect r="r" b="b" t="t" l="l"/>
              <a:pathLst>
                <a:path h="5026660" w="5026660">
                  <a:moveTo>
                    <a:pt x="0" y="0"/>
                  </a:moveTo>
                  <a:lnTo>
                    <a:pt x="5026660" y="0"/>
                  </a:lnTo>
                  <a:lnTo>
                    <a:pt x="5026660" y="5026660"/>
                  </a:lnTo>
                  <a:lnTo>
                    <a:pt x="0" y="5026660"/>
                  </a:lnTo>
                  <a:lnTo>
                    <a:pt x="0" y="0"/>
                  </a:lnTo>
                  <a:close/>
                </a:path>
              </a:pathLst>
            </a:custGeom>
            <a:blipFill>
              <a:blip r:embed="rId6"/>
              <a:stretch>
                <a:fillRect l="0" t="0" r="0"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Rinoplastia</a:t>
              </a:r>
            </a:p>
          </p:txBody>
        </p:sp>
      </p:grpSp>
      <p:grpSp>
        <p:nvGrpSpPr>
          <p:cNvPr name="Group 5" id="5"/>
          <p:cNvGrpSpPr/>
          <p:nvPr/>
        </p:nvGrpSpPr>
        <p:grpSpPr>
          <a:xfrm rot="0">
            <a:off x="6929476" y="3538328"/>
            <a:ext cx="10101224" cy="4479531"/>
            <a:chOff x="0" y="0"/>
            <a:chExt cx="13468299" cy="5972708"/>
          </a:xfrm>
        </p:grpSpPr>
        <p:sp>
          <p:nvSpPr>
            <p:cNvPr name="Freeform 6" id="6"/>
            <p:cNvSpPr/>
            <p:nvPr/>
          </p:nvSpPr>
          <p:spPr>
            <a:xfrm flipH="false" flipV="false" rot="0">
              <a:off x="0" y="0"/>
              <a:ext cx="13468350" cy="5972683"/>
            </a:xfrm>
            <a:custGeom>
              <a:avLst/>
              <a:gdLst/>
              <a:ahLst/>
              <a:cxnLst/>
              <a:rect r="r" b="b" t="t" l="l"/>
              <a:pathLst>
                <a:path h="5972683" w="13468350">
                  <a:moveTo>
                    <a:pt x="0" y="0"/>
                  </a:moveTo>
                  <a:lnTo>
                    <a:pt x="13468350" y="0"/>
                  </a:lnTo>
                  <a:lnTo>
                    <a:pt x="13468350" y="5972683"/>
                  </a:lnTo>
                  <a:lnTo>
                    <a:pt x="0" y="5972683"/>
                  </a:lnTo>
                  <a:lnTo>
                    <a:pt x="0" y="0"/>
                  </a:lnTo>
                  <a:close/>
                </a:path>
              </a:pathLst>
            </a:custGeom>
            <a:blipFill>
              <a:blip r:embed="rId3"/>
              <a:stretch>
                <a:fillRect l="-2" t="0" r="-2" b="0"/>
              </a:stretch>
            </a:blipFill>
          </p:spPr>
        </p:sp>
      </p:grpSp>
      <p:grpSp>
        <p:nvGrpSpPr>
          <p:cNvPr name="Group 7" id="7"/>
          <p:cNvGrpSpPr/>
          <p:nvPr/>
        </p:nvGrpSpPr>
        <p:grpSpPr>
          <a:xfrm rot="0">
            <a:off x="2120141" y="2075526"/>
            <a:ext cx="3425895" cy="7405126"/>
            <a:chOff x="0" y="0"/>
            <a:chExt cx="4567860" cy="9873501"/>
          </a:xfrm>
        </p:grpSpPr>
        <p:sp>
          <p:nvSpPr>
            <p:cNvPr name="Freeform 8" id="8"/>
            <p:cNvSpPr/>
            <p:nvPr/>
          </p:nvSpPr>
          <p:spPr>
            <a:xfrm flipH="false" flipV="false" rot="0">
              <a:off x="0" y="0"/>
              <a:ext cx="4567809" cy="9873488"/>
            </a:xfrm>
            <a:custGeom>
              <a:avLst/>
              <a:gdLst/>
              <a:ahLst/>
              <a:cxnLst/>
              <a:rect r="r" b="b" t="t" l="l"/>
              <a:pathLst>
                <a:path h="9873488" w="4567809">
                  <a:moveTo>
                    <a:pt x="0" y="0"/>
                  </a:moveTo>
                  <a:lnTo>
                    <a:pt x="4567809" y="0"/>
                  </a:lnTo>
                  <a:lnTo>
                    <a:pt x="4567809" y="9873488"/>
                  </a:lnTo>
                  <a:lnTo>
                    <a:pt x="0" y="9873488"/>
                  </a:lnTo>
                  <a:lnTo>
                    <a:pt x="0" y="0"/>
                  </a:lnTo>
                  <a:close/>
                </a:path>
              </a:pathLst>
            </a:custGeom>
            <a:blipFill>
              <a:blip r:embed="rId4"/>
              <a:stretch>
                <a:fillRect l="-35" t="0" r="-35" b="0"/>
              </a:stretch>
            </a:blipFill>
          </p:spPr>
        </p:sp>
      </p:grpSp>
    </p:spTree>
  </p:cSld>
  <p:clrMapOvr>
    <a:masterClrMapping/>
  </p:clrMapOvr>
</p:sld>
</file>

<file path=ppt/slides/slide15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Rendimiento preoperatorio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CUIDADO IMPORTANTE TRAS LA CIRUGÍA:</a:t>
            </a:r>
          </a:p>
        </p:txBody>
      </p:sp>
      <p:grpSp>
        <p:nvGrpSpPr>
          <p:cNvPr name="Group 6" id="6"/>
          <p:cNvGrpSpPr/>
          <p:nvPr/>
        </p:nvGrpSpPr>
        <p:grpSpPr>
          <a:xfrm rot="0">
            <a:off x="2723321" y="4606785"/>
            <a:ext cx="3756993" cy="3756993"/>
            <a:chOff x="0" y="0"/>
            <a:chExt cx="5009324" cy="5009324"/>
          </a:xfrm>
        </p:grpSpPr>
        <p:sp>
          <p:nvSpPr>
            <p:cNvPr name="Freeform 7" id="7"/>
            <p:cNvSpPr/>
            <p:nvPr/>
          </p:nvSpPr>
          <p:spPr>
            <a:xfrm flipH="false" flipV="false" rot="0">
              <a:off x="0" y="0"/>
              <a:ext cx="5009261" cy="5009261"/>
            </a:xfrm>
            <a:custGeom>
              <a:avLst/>
              <a:gdLst/>
              <a:ahLst/>
              <a:cxnLst/>
              <a:rect r="r" b="b" t="t" l="l"/>
              <a:pathLst>
                <a:path h="5009261" w="5009261">
                  <a:moveTo>
                    <a:pt x="0" y="0"/>
                  </a:moveTo>
                  <a:lnTo>
                    <a:pt x="5009261" y="0"/>
                  </a:lnTo>
                  <a:lnTo>
                    <a:pt x="5009261" y="5009261"/>
                  </a:lnTo>
                  <a:lnTo>
                    <a:pt x="0" y="5009261"/>
                  </a:lnTo>
                  <a:lnTo>
                    <a:pt x="0" y="0"/>
                  </a:lnTo>
                  <a:close/>
                </a:path>
              </a:pathLst>
            </a:custGeom>
            <a:blipFill>
              <a:blip r:embed="rId3"/>
              <a:stretch>
                <a:fillRect l="0" t="0" r="-1" b="-1"/>
              </a:stretch>
            </a:blipFill>
          </p:spPr>
        </p:sp>
      </p:grpSp>
      <p:grpSp>
        <p:nvGrpSpPr>
          <p:cNvPr name="Group 8" id="8"/>
          <p:cNvGrpSpPr/>
          <p:nvPr/>
        </p:nvGrpSpPr>
        <p:grpSpPr>
          <a:xfrm rot="0">
            <a:off x="9144000" y="4606785"/>
            <a:ext cx="3756993" cy="3756993"/>
            <a:chOff x="0" y="0"/>
            <a:chExt cx="5009324" cy="5009324"/>
          </a:xfrm>
        </p:grpSpPr>
        <p:sp>
          <p:nvSpPr>
            <p:cNvPr name="Freeform 9" id="9"/>
            <p:cNvSpPr/>
            <p:nvPr/>
          </p:nvSpPr>
          <p:spPr>
            <a:xfrm flipH="false" flipV="false" rot="0">
              <a:off x="0" y="0"/>
              <a:ext cx="5009261" cy="5009261"/>
            </a:xfrm>
            <a:custGeom>
              <a:avLst/>
              <a:gdLst/>
              <a:ahLst/>
              <a:cxnLst/>
              <a:rect r="r" b="b" t="t" l="l"/>
              <a:pathLst>
                <a:path h="5009261" w="5009261">
                  <a:moveTo>
                    <a:pt x="0" y="0"/>
                  </a:moveTo>
                  <a:lnTo>
                    <a:pt x="5009261" y="0"/>
                  </a:lnTo>
                  <a:lnTo>
                    <a:pt x="5009261" y="5009261"/>
                  </a:lnTo>
                  <a:lnTo>
                    <a:pt x="0" y="5009261"/>
                  </a:lnTo>
                  <a:lnTo>
                    <a:pt x="0" y="0"/>
                  </a:lnTo>
                  <a:close/>
                </a:path>
              </a:pathLst>
            </a:custGeom>
            <a:blipFill>
              <a:blip r:embed="rId4"/>
              <a:stretch>
                <a:fillRect l="0" t="0" r="-1" b="-1"/>
              </a:stretch>
            </a:blipFill>
          </p:spPr>
        </p:sp>
      </p:grpSp>
    </p:spTree>
  </p:cSld>
  <p:clrMapOvr>
    <a:masterClrMapping/>
  </p:clrMapOvr>
</p:sld>
</file>

<file path=ppt/slides/slide15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937260" y="2748647"/>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85725"/>
              <a:ext cx="21031200" cy="2565400"/>
            </a:xfrm>
            <a:prstGeom prst="rect">
              <a:avLst/>
            </a:prstGeom>
          </p:spPr>
          <p:txBody>
            <a:bodyPr anchor="ctr" rtlCol="false" tIns="0" lIns="0" bIns="0" rIns="0"/>
            <a:lstStyle/>
            <a:p>
              <a:pPr algn="ctr">
                <a:lnSpc>
                  <a:spcPts val="9720"/>
                </a:lnSpc>
              </a:pPr>
              <a:r>
                <a:rPr lang="en-US" b="true" sz="9000">
                  <a:solidFill>
                    <a:srgbClr val="FFFFFF"/>
                  </a:solidFill>
                  <a:latin typeface="Garamond Bold"/>
                  <a:ea typeface="Garamond Bold"/>
                  <a:cs typeface="Garamond Bold"/>
                  <a:sym typeface="Garamond Bold"/>
                </a:rPr>
                <a:t>¡Gracias!</a:t>
              </a:r>
            </a:p>
          </p:txBody>
        </p:sp>
      </p:grpSp>
      <p:sp>
        <p:nvSpPr>
          <p:cNvPr name="TextBox 5" id="5"/>
          <p:cNvSpPr txBox="true"/>
          <p:nvPr/>
        </p:nvSpPr>
        <p:spPr>
          <a:xfrm rot="0">
            <a:off x="1028700" y="5181600"/>
            <a:ext cx="15590520" cy="2322195"/>
          </a:xfrm>
          <a:prstGeom prst="rect">
            <a:avLst/>
          </a:prstGeom>
        </p:spPr>
        <p:txBody>
          <a:bodyPr anchor="t" rtlCol="false" tIns="0" lIns="0" bIns="0" rIns="0">
            <a:spAutoFit/>
          </a:bodyPr>
          <a:lstStyle/>
          <a:p>
            <a:pPr algn="l">
              <a:lnSpc>
                <a:spcPts val="5507"/>
              </a:lnSpc>
            </a:pPr>
            <a:r>
              <a:rPr lang="en-US" sz="5099">
                <a:solidFill>
                  <a:srgbClr val="FFFFFF"/>
                </a:solidFill>
                <a:latin typeface="Garamond"/>
                <a:ea typeface="Garamond"/>
                <a:cs typeface="Garamond"/>
                <a:sym typeface="Garamond"/>
              </a:rPr>
              <a:t>    </a:t>
            </a:r>
          </a:p>
          <a:p>
            <a:pPr algn="ctr">
              <a:lnSpc>
                <a:spcPts val="6155"/>
              </a:lnSpc>
            </a:pPr>
            <a:r>
              <a:rPr lang="en-US" sz="5699">
                <a:solidFill>
                  <a:srgbClr val="FFFFFF"/>
                </a:solidFill>
                <a:latin typeface="Garamond"/>
                <a:ea typeface="Garamond"/>
                <a:cs typeface="Garamond"/>
                <a:sym typeface="Garamond"/>
              </a:rPr>
              <a:t>"Lo que aprendo no me hace mejor que nadie...</a:t>
            </a:r>
          </a:p>
          <a:p>
            <a:pPr algn="ctr">
              <a:lnSpc>
                <a:spcPts val="6371"/>
              </a:lnSpc>
            </a:pPr>
            <a:r>
              <a:rPr lang="en-US" sz="5899">
                <a:solidFill>
                  <a:srgbClr val="FFFFFF"/>
                </a:solidFill>
                <a:latin typeface="Garamond"/>
                <a:ea typeface="Garamond"/>
                <a:cs typeface="Garamond"/>
                <a:sym typeface="Garamond"/>
              </a:rPr>
              <a:t>            ¡Lo que aprendo me hace mejor que antes!"</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Ritidoplastia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Lifting facial</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Rejuvenecimiento facial</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Arrugas → perioral, periocular, región frontal, región nasal y región cervical;</a:t>
            </a:r>
          </a:p>
          <a:p>
            <a:pPr algn="l" marL="760095" indent="-380048" lvl="1">
              <a:lnSpc>
                <a:spcPts val="4536"/>
              </a:lnSpc>
            </a:pPr>
            <a:r>
              <a:rPr lang="en-US" sz="4200">
                <a:solidFill>
                  <a:srgbClr val="FFFFFF"/>
                </a:solidFill>
                <a:latin typeface="Garamond"/>
                <a:ea typeface="Garamond"/>
                <a:cs typeface="Garamond"/>
                <a:sym typeface="Garamond"/>
              </a:rPr>
              <a:t>Ptosis → región del párpado, parte lateral de las cejas, ángulo del labio;</a:t>
            </a:r>
          </a:p>
          <a:p>
            <a:pPr algn="l" marL="760095" indent="-380048" lvl="1">
              <a:lnSpc>
                <a:spcPts val="4536"/>
              </a:lnSpc>
            </a:pPr>
            <a:r>
              <a:rPr lang="en-US" sz="4200">
                <a:solidFill>
                  <a:srgbClr val="FFFFFF"/>
                </a:solidFill>
                <a:latin typeface="Garamond"/>
                <a:ea typeface="Garamond"/>
                <a:cs typeface="Garamond"/>
                <a:sym typeface="Garamond"/>
              </a:rPr>
              <a:t>Otros → Depresión del pliegue nasolabial, caída de la punta nasal, aumento de los pliegues submandibulares.</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Ritidoplastia</a:t>
              </a:r>
            </a:p>
          </p:txBody>
        </p:sp>
      </p:grpSp>
      <p:grpSp>
        <p:nvGrpSpPr>
          <p:cNvPr name="Group 5" id="5"/>
          <p:cNvGrpSpPr/>
          <p:nvPr/>
        </p:nvGrpSpPr>
        <p:grpSpPr>
          <a:xfrm rot="0">
            <a:off x="5574259" y="3831298"/>
            <a:ext cx="3907631" cy="3671926"/>
            <a:chOff x="0" y="0"/>
            <a:chExt cx="5210175" cy="4895901"/>
          </a:xfrm>
        </p:grpSpPr>
        <p:sp>
          <p:nvSpPr>
            <p:cNvPr name="Freeform 6" id="6"/>
            <p:cNvSpPr/>
            <p:nvPr/>
          </p:nvSpPr>
          <p:spPr>
            <a:xfrm flipH="false" flipV="false" rot="0">
              <a:off x="0" y="0"/>
              <a:ext cx="5210175" cy="4895850"/>
            </a:xfrm>
            <a:custGeom>
              <a:avLst/>
              <a:gdLst/>
              <a:ahLst/>
              <a:cxnLst/>
              <a:rect r="r" b="b" t="t" l="l"/>
              <a:pathLst>
                <a:path h="4895850" w="5210175">
                  <a:moveTo>
                    <a:pt x="0" y="0"/>
                  </a:moveTo>
                  <a:lnTo>
                    <a:pt x="5210175" y="0"/>
                  </a:lnTo>
                  <a:lnTo>
                    <a:pt x="5210175" y="4895850"/>
                  </a:lnTo>
                  <a:lnTo>
                    <a:pt x="0" y="4895850"/>
                  </a:lnTo>
                  <a:lnTo>
                    <a:pt x="0" y="0"/>
                  </a:lnTo>
                  <a:close/>
                </a:path>
              </a:pathLst>
            </a:custGeom>
            <a:blipFill>
              <a:blip r:embed="rId3"/>
              <a:stretch>
                <a:fillRect l="0" t="-98" r="0" b="-98"/>
              </a:stretch>
            </a:blipFill>
          </p:spPr>
        </p:sp>
      </p:grpSp>
      <p:grpSp>
        <p:nvGrpSpPr>
          <p:cNvPr name="Group 7" id="7"/>
          <p:cNvGrpSpPr/>
          <p:nvPr/>
        </p:nvGrpSpPr>
        <p:grpSpPr>
          <a:xfrm rot="0">
            <a:off x="1253023" y="3864016"/>
            <a:ext cx="3907631" cy="3671926"/>
            <a:chOff x="0" y="0"/>
            <a:chExt cx="5210175" cy="4895901"/>
          </a:xfrm>
        </p:grpSpPr>
        <p:sp>
          <p:nvSpPr>
            <p:cNvPr name="Freeform 8" id="8"/>
            <p:cNvSpPr/>
            <p:nvPr/>
          </p:nvSpPr>
          <p:spPr>
            <a:xfrm flipH="false" flipV="false" rot="0">
              <a:off x="0" y="0"/>
              <a:ext cx="5210175" cy="4895850"/>
            </a:xfrm>
            <a:custGeom>
              <a:avLst/>
              <a:gdLst/>
              <a:ahLst/>
              <a:cxnLst/>
              <a:rect r="r" b="b" t="t" l="l"/>
              <a:pathLst>
                <a:path h="4895850" w="5210175">
                  <a:moveTo>
                    <a:pt x="0" y="0"/>
                  </a:moveTo>
                  <a:lnTo>
                    <a:pt x="5210175" y="0"/>
                  </a:lnTo>
                  <a:lnTo>
                    <a:pt x="5210175" y="4895850"/>
                  </a:lnTo>
                  <a:lnTo>
                    <a:pt x="0" y="4895850"/>
                  </a:lnTo>
                  <a:lnTo>
                    <a:pt x="0" y="0"/>
                  </a:lnTo>
                  <a:close/>
                </a:path>
              </a:pathLst>
            </a:custGeom>
            <a:blipFill>
              <a:blip r:embed="rId4"/>
              <a:stretch>
                <a:fillRect l="0" t="-98" r="0" b="-98"/>
              </a:stretch>
            </a:blipFill>
          </p:spPr>
        </p:sp>
      </p:grpSp>
      <p:grpSp>
        <p:nvGrpSpPr>
          <p:cNvPr name="Group 9" id="9"/>
          <p:cNvGrpSpPr/>
          <p:nvPr/>
        </p:nvGrpSpPr>
        <p:grpSpPr>
          <a:xfrm rot="0">
            <a:off x="9860690" y="3831298"/>
            <a:ext cx="3942445" cy="3704644"/>
            <a:chOff x="0" y="0"/>
            <a:chExt cx="5256594" cy="4939525"/>
          </a:xfrm>
        </p:grpSpPr>
        <p:sp>
          <p:nvSpPr>
            <p:cNvPr name="Freeform 10" id="10"/>
            <p:cNvSpPr/>
            <p:nvPr/>
          </p:nvSpPr>
          <p:spPr>
            <a:xfrm flipH="false" flipV="false" rot="0">
              <a:off x="0" y="0"/>
              <a:ext cx="5256657" cy="4939538"/>
            </a:xfrm>
            <a:custGeom>
              <a:avLst/>
              <a:gdLst/>
              <a:ahLst/>
              <a:cxnLst/>
              <a:rect r="r" b="b" t="t" l="l"/>
              <a:pathLst>
                <a:path h="4939538" w="5256657">
                  <a:moveTo>
                    <a:pt x="0" y="0"/>
                  </a:moveTo>
                  <a:lnTo>
                    <a:pt x="5256657" y="0"/>
                  </a:lnTo>
                  <a:lnTo>
                    <a:pt x="5256657" y="4939538"/>
                  </a:lnTo>
                  <a:lnTo>
                    <a:pt x="0" y="4939538"/>
                  </a:lnTo>
                  <a:lnTo>
                    <a:pt x="0" y="0"/>
                  </a:lnTo>
                  <a:close/>
                </a:path>
              </a:pathLst>
            </a:custGeom>
            <a:blipFill>
              <a:blip r:embed="rId5"/>
              <a:stretch>
                <a:fillRect l="0" t="-125" r="0" b="-125"/>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Ritidoplastia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Incisiones</a:t>
            </a:r>
          </a:p>
        </p:txBody>
      </p:sp>
      <p:grpSp>
        <p:nvGrpSpPr>
          <p:cNvPr name="Group 6" id="6"/>
          <p:cNvGrpSpPr/>
          <p:nvPr/>
        </p:nvGrpSpPr>
        <p:grpSpPr>
          <a:xfrm rot="0">
            <a:off x="9521685" y="3596411"/>
            <a:ext cx="6168180" cy="5468426"/>
            <a:chOff x="0" y="0"/>
            <a:chExt cx="8224241" cy="7291235"/>
          </a:xfrm>
        </p:grpSpPr>
        <p:sp>
          <p:nvSpPr>
            <p:cNvPr name="Freeform 7" id="7"/>
            <p:cNvSpPr/>
            <p:nvPr/>
          </p:nvSpPr>
          <p:spPr>
            <a:xfrm flipH="false" flipV="false" rot="0">
              <a:off x="0" y="0"/>
              <a:ext cx="8224266" cy="7291197"/>
            </a:xfrm>
            <a:custGeom>
              <a:avLst/>
              <a:gdLst/>
              <a:ahLst/>
              <a:cxnLst/>
              <a:rect r="r" b="b" t="t" l="l"/>
              <a:pathLst>
                <a:path h="7291197" w="8224266">
                  <a:moveTo>
                    <a:pt x="0" y="0"/>
                  </a:moveTo>
                  <a:lnTo>
                    <a:pt x="8224266" y="0"/>
                  </a:lnTo>
                  <a:lnTo>
                    <a:pt x="8224266" y="7291197"/>
                  </a:lnTo>
                  <a:lnTo>
                    <a:pt x="0" y="7291197"/>
                  </a:lnTo>
                  <a:lnTo>
                    <a:pt x="0" y="0"/>
                  </a:lnTo>
                  <a:close/>
                </a:path>
              </a:pathLst>
            </a:custGeom>
            <a:blipFill>
              <a:blip r:embed="rId3"/>
              <a:stretch>
                <a:fillRect l="0" t="0" r="0" b="0"/>
              </a:stretch>
            </a:blipFill>
          </p:spPr>
        </p:sp>
      </p:grpSp>
      <p:grpSp>
        <p:nvGrpSpPr>
          <p:cNvPr name="Group 8" id="8"/>
          <p:cNvGrpSpPr/>
          <p:nvPr/>
        </p:nvGrpSpPr>
        <p:grpSpPr>
          <a:xfrm rot="0">
            <a:off x="1257300" y="3596411"/>
            <a:ext cx="6599253" cy="5401808"/>
            <a:chOff x="0" y="0"/>
            <a:chExt cx="8799004" cy="7202411"/>
          </a:xfrm>
        </p:grpSpPr>
        <p:sp>
          <p:nvSpPr>
            <p:cNvPr name="Freeform 9" id="9"/>
            <p:cNvSpPr/>
            <p:nvPr/>
          </p:nvSpPr>
          <p:spPr>
            <a:xfrm flipH="false" flipV="false" rot="0">
              <a:off x="0" y="0"/>
              <a:ext cx="8799068" cy="7202424"/>
            </a:xfrm>
            <a:custGeom>
              <a:avLst/>
              <a:gdLst/>
              <a:ahLst/>
              <a:cxnLst/>
              <a:rect r="r" b="b" t="t" l="l"/>
              <a:pathLst>
                <a:path h="7202424" w="8799068">
                  <a:moveTo>
                    <a:pt x="0" y="0"/>
                  </a:moveTo>
                  <a:lnTo>
                    <a:pt x="8799068" y="0"/>
                  </a:lnTo>
                  <a:lnTo>
                    <a:pt x="8799068" y="7202424"/>
                  </a:lnTo>
                  <a:lnTo>
                    <a:pt x="0" y="7202424"/>
                  </a:lnTo>
                  <a:lnTo>
                    <a:pt x="0" y="0"/>
                  </a:lnTo>
                  <a:close/>
                </a:path>
              </a:pathLst>
            </a:custGeom>
            <a:blipFill>
              <a:blip r:embed="rId4"/>
              <a:stretch>
                <a:fillRect l="0" t="0" r="0" b="0"/>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Ritidoplastia</a:t>
              </a:r>
            </a:p>
          </p:txBody>
        </p:sp>
      </p:grpSp>
      <p:grpSp>
        <p:nvGrpSpPr>
          <p:cNvPr name="Group 5" id="5"/>
          <p:cNvGrpSpPr/>
          <p:nvPr/>
        </p:nvGrpSpPr>
        <p:grpSpPr>
          <a:xfrm rot="0">
            <a:off x="1098271" y="3229680"/>
            <a:ext cx="6276565" cy="5590889"/>
            <a:chOff x="0" y="0"/>
            <a:chExt cx="8368754" cy="7454519"/>
          </a:xfrm>
        </p:grpSpPr>
        <p:sp>
          <p:nvSpPr>
            <p:cNvPr name="Freeform 6" id="6"/>
            <p:cNvSpPr/>
            <p:nvPr/>
          </p:nvSpPr>
          <p:spPr>
            <a:xfrm flipH="false" flipV="false" rot="0">
              <a:off x="0" y="0"/>
              <a:ext cx="8368792" cy="7454519"/>
            </a:xfrm>
            <a:custGeom>
              <a:avLst/>
              <a:gdLst/>
              <a:ahLst/>
              <a:cxnLst/>
              <a:rect r="r" b="b" t="t" l="l"/>
              <a:pathLst>
                <a:path h="7454519" w="8368792">
                  <a:moveTo>
                    <a:pt x="0" y="0"/>
                  </a:moveTo>
                  <a:lnTo>
                    <a:pt x="8368792" y="0"/>
                  </a:lnTo>
                  <a:lnTo>
                    <a:pt x="8368792" y="7454519"/>
                  </a:lnTo>
                  <a:lnTo>
                    <a:pt x="0" y="7454519"/>
                  </a:lnTo>
                  <a:lnTo>
                    <a:pt x="0" y="0"/>
                  </a:lnTo>
                  <a:close/>
                </a:path>
              </a:pathLst>
            </a:custGeom>
            <a:blipFill>
              <a:blip r:embed="rId3"/>
              <a:stretch>
                <a:fillRect l="0" t="0" r="0" b="0"/>
              </a:stretch>
            </a:blipFill>
          </p:spPr>
        </p:sp>
      </p:grpSp>
      <p:grpSp>
        <p:nvGrpSpPr>
          <p:cNvPr name="Group 7" id="7"/>
          <p:cNvGrpSpPr/>
          <p:nvPr/>
        </p:nvGrpSpPr>
        <p:grpSpPr>
          <a:xfrm rot="0">
            <a:off x="8768801" y="3229680"/>
            <a:ext cx="6636858" cy="4801667"/>
            <a:chOff x="0" y="0"/>
            <a:chExt cx="8849144" cy="6402222"/>
          </a:xfrm>
        </p:grpSpPr>
        <p:sp>
          <p:nvSpPr>
            <p:cNvPr name="Freeform 8" id="8"/>
            <p:cNvSpPr/>
            <p:nvPr/>
          </p:nvSpPr>
          <p:spPr>
            <a:xfrm flipH="false" flipV="false" rot="0">
              <a:off x="0" y="0"/>
              <a:ext cx="8849106" cy="6402197"/>
            </a:xfrm>
            <a:custGeom>
              <a:avLst/>
              <a:gdLst/>
              <a:ahLst/>
              <a:cxnLst/>
              <a:rect r="r" b="b" t="t" l="l"/>
              <a:pathLst>
                <a:path h="6402197" w="8849106">
                  <a:moveTo>
                    <a:pt x="0" y="0"/>
                  </a:moveTo>
                  <a:lnTo>
                    <a:pt x="8849106" y="0"/>
                  </a:lnTo>
                  <a:lnTo>
                    <a:pt x="8849106" y="6402197"/>
                  </a:lnTo>
                  <a:lnTo>
                    <a:pt x="0" y="6402197"/>
                  </a:lnTo>
                  <a:lnTo>
                    <a:pt x="0" y="0"/>
                  </a:lnTo>
                  <a:close/>
                </a:path>
              </a:pathLst>
            </a:custGeom>
            <a:blipFill>
              <a:blip r:embed="rId4"/>
              <a:stretch>
                <a:fillRect l="0" t="0" r="0" b="0"/>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73245"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sz="6600">
                  <a:solidFill>
                    <a:srgbClr val="F2EDE4"/>
                  </a:solidFill>
                  <a:latin typeface="Garamond"/>
                  <a:ea typeface="Garamond"/>
                  <a:cs typeface="Garamond"/>
                  <a:sym typeface="Garamond"/>
                </a:rPr>
                <a:t>Franciane Cardoso Ramos</a:t>
              </a:r>
            </a:p>
          </p:txBody>
        </p:sp>
      </p:grpSp>
      <p:sp>
        <p:nvSpPr>
          <p:cNvPr name="TextBox 5" id="5"/>
          <p:cNvSpPr txBox="true"/>
          <p:nvPr/>
        </p:nvSpPr>
        <p:spPr>
          <a:xfrm rot="0">
            <a:off x="606866" y="2761650"/>
            <a:ext cx="16172907" cy="5159883"/>
          </a:xfrm>
          <a:prstGeom prst="rect">
            <a:avLst/>
          </a:prstGeom>
        </p:spPr>
        <p:txBody>
          <a:bodyPr anchor="t" rtlCol="false" tIns="0" lIns="0" bIns="0" rIns="0">
            <a:spAutoFit/>
          </a:bodyPr>
          <a:lstStyle/>
          <a:p>
            <a:pPr algn="l">
              <a:lnSpc>
                <a:spcPts val="4536"/>
              </a:lnSpc>
            </a:pPr>
          </a:p>
          <a:p>
            <a:pPr algn="l" marL="760095" indent="-380048" lvl="1">
              <a:lnSpc>
                <a:spcPts val="4536"/>
              </a:lnSpc>
              <a:buFont typeface="Arial"/>
              <a:buChar char="•"/>
            </a:pPr>
            <a:r>
              <a:rPr lang="en-US" sz="4200">
                <a:solidFill>
                  <a:srgbClr val="F2EDE4"/>
                </a:solidFill>
                <a:latin typeface="Garamond"/>
                <a:ea typeface="Garamond"/>
                <a:cs typeface="Garamond"/>
                <a:sym typeface="Garamond"/>
              </a:rPr>
              <a:t>Fisioterapeuta – Crefito 5 251759/F</a:t>
            </a:r>
          </a:p>
          <a:p>
            <a:pPr algn="l" marL="760095" indent="-380048" lvl="1">
              <a:lnSpc>
                <a:spcPts val="4536"/>
              </a:lnSpc>
              <a:buFont typeface="Arial"/>
              <a:buChar char="•"/>
            </a:pPr>
            <a:r>
              <a:rPr lang="en-US" sz="4200">
                <a:solidFill>
                  <a:srgbClr val="F2EDE4"/>
                </a:solidFill>
                <a:latin typeface="Garamond"/>
                <a:ea typeface="Garamond"/>
                <a:cs typeface="Garamond"/>
                <a:sym typeface="Garamond"/>
              </a:rPr>
              <a:t>Posgrado en Dermatofuncional en España</a:t>
            </a:r>
          </a:p>
          <a:p>
            <a:pPr algn="l" marL="760095" indent="-380048" lvl="1">
              <a:lnSpc>
                <a:spcPts val="4536"/>
              </a:lnSpc>
              <a:buFont typeface="Arial"/>
              <a:buChar char="•"/>
            </a:pPr>
            <a:r>
              <a:rPr lang="en-US" sz="4200">
                <a:solidFill>
                  <a:srgbClr val="F2EDE4"/>
                </a:solidFill>
                <a:latin typeface="Garamond"/>
                <a:ea typeface="Garamond"/>
                <a:cs typeface="Garamond"/>
                <a:sym typeface="Garamond"/>
              </a:rPr>
              <a:t>Coordinador y Profesor de Estudios de Grado y</a:t>
            </a:r>
          </a:p>
          <a:p>
            <a:pPr algn="l" marL="760095" indent="-380048" lvl="1">
              <a:lnSpc>
                <a:spcPts val="4536"/>
              </a:lnSpc>
              <a:buFont typeface="Arial"/>
              <a:buChar char="•"/>
            </a:pPr>
            <a:r>
              <a:rPr lang="en-US" sz="4200">
                <a:solidFill>
                  <a:srgbClr val="F2EDE4"/>
                </a:solidFill>
                <a:latin typeface="Garamond"/>
                <a:ea typeface="Garamond"/>
                <a:cs typeface="Garamond"/>
                <a:sym typeface="Garamond"/>
              </a:rPr>
              <a:t>Posgrado en Estética Ulbra Torres</a:t>
            </a:r>
          </a:p>
          <a:p>
            <a:pPr algn="l" marL="760095" indent="-380048" lvl="1">
              <a:lnSpc>
                <a:spcPts val="4536"/>
              </a:lnSpc>
              <a:buFont typeface="Arial"/>
              <a:buChar char="•"/>
            </a:pPr>
            <a:r>
              <a:rPr lang="en-US" sz="4200">
                <a:solidFill>
                  <a:srgbClr val="F2EDE4"/>
                </a:solidFill>
                <a:latin typeface="Garamond"/>
                <a:ea typeface="Garamond"/>
                <a:cs typeface="Garamond"/>
                <a:sym typeface="Garamond"/>
              </a:rPr>
              <a:t>Especialista postoperatorio</a:t>
            </a:r>
          </a:p>
          <a:p>
            <a:pPr algn="l" marL="760095" indent="-380048" lvl="1">
              <a:lnSpc>
                <a:spcPts val="4536"/>
              </a:lnSpc>
              <a:buFont typeface="Arial"/>
              <a:buChar char="•"/>
            </a:pPr>
            <a:r>
              <a:rPr lang="en-US" sz="4200">
                <a:solidFill>
                  <a:srgbClr val="F2EDE4"/>
                </a:solidFill>
                <a:latin typeface="Garamond"/>
                <a:ea typeface="Garamond"/>
                <a:cs typeface="Garamond"/>
                <a:sym typeface="Garamond"/>
              </a:rPr>
              <a:t>Especialista en inyectables en estética</a:t>
            </a:r>
          </a:p>
          <a:p>
            <a:pPr algn="l" marL="760095" indent="-380048" lvl="1">
              <a:lnSpc>
                <a:spcPts val="4536"/>
              </a:lnSpc>
              <a:buFont typeface="Arial"/>
              <a:buChar char="•"/>
            </a:pPr>
            <a:r>
              <a:rPr lang="en-US" sz="4200">
                <a:solidFill>
                  <a:srgbClr val="F2EDE4"/>
                </a:solidFill>
                <a:latin typeface="Garamond"/>
                <a:ea typeface="Garamond"/>
                <a:cs typeface="Garamond"/>
                <a:sym typeface="Garamond"/>
              </a:rPr>
              <a:t>Armonización corporal</a:t>
            </a:r>
          </a:p>
          <a:p>
            <a:pPr algn="l" marL="760095" indent="-380048" lvl="1">
              <a:lnSpc>
                <a:spcPts val="4536"/>
              </a:lnSpc>
            </a:pPr>
          </a:p>
        </p:txBody>
      </p:sp>
      <p:grpSp>
        <p:nvGrpSpPr>
          <p:cNvPr name="Group 6" id="6"/>
          <p:cNvGrpSpPr/>
          <p:nvPr/>
        </p:nvGrpSpPr>
        <p:grpSpPr>
          <a:xfrm rot="0">
            <a:off x="11806095" y="1227877"/>
            <a:ext cx="5453205" cy="8179803"/>
            <a:chOff x="0" y="0"/>
            <a:chExt cx="7270940" cy="10906404"/>
          </a:xfrm>
        </p:grpSpPr>
        <p:sp>
          <p:nvSpPr>
            <p:cNvPr name="Freeform 7" id="7"/>
            <p:cNvSpPr/>
            <p:nvPr/>
          </p:nvSpPr>
          <p:spPr>
            <a:xfrm flipH="false" flipV="false" rot="0">
              <a:off x="0" y="0"/>
              <a:ext cx="7270877" cy="10906379"/>
            </a:xfrm>
            <a:custGeom>
              <a:avLst/>
              <a:gdLst/>
              <a:ahLst/>
              <a:cxnLst/>
              <a:rect r="r" b="b" t="t" l="l"/>
              <a:pathLst>
                <a:path h="10906379" w="7270877">
                  <a:moveTo>
                    <a:pt x="0" y="0"/>
                  </a:moveTo>
                  <a:lnTo>
                    <a:pt x="7270877" y="0"/>
                  </a:lnTo>
                  <a:lnTo>
                    <a:pt x="7270877" y="10906379"/>
                  </a:lnTo>
                  <a:lnTo>
                    <a:pt x="0" y="10906379"/>
                  </a:lnTo>
                  <a:lnTo>
                    <a:pt x="0" y="0"/>
                  </a:lnTo>
                  <a:close/>
                </a:path>
              </a:pathLst>
            </a:custGeom>
            <a:blipFill>
              <a:blip r:embed="rId3"/>
              <a:stretch>
                <a:fillRect l="-23909" t="0" r="-7238" b="0"/>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348740" y="308453"/>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Aumento de pecho</a:t>
              </a:r>
            </a:p>
          </p:txBody>
        </p:sp>
      </p:grpSp>
      <p:sp>
        <p:nvSpPr>
          <p:cNvPr name="TextBox 5" id="5"/>
          <p:cNvSpPr txBox="true"/>
          <p:nvPr/>
        </p:nvSpPr>
        <p:spPr>
          <a:xfrm rot="0">
            <a:off x="1028700" y="2198820"/>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Prótesis de silicona</a:t>
            </a:r>
          </a:p>
          <a:p>
            <a:pPr algn="l" marL="760095" indent="-380048" lvl="1">
              <a:lnSpc>
                <a:spcPts val="4536"/>
              </a:lnSpc>
            </a:pPr>
            <a:r>
              <a:rPr lang="en-US" sz="4200">
                <a:solidFill>
                  <a:srgbClr val="FFFFFF"/>
                </a:solidFill>
                <a:latin typeface="Garamond"/>
                <a:ea typeface="Garamond"/>
                <a:cs typeface="Garamond"/>
                <a:sym typeface="Garamond"/>
              </a:rPr>
              <a:t>Injerto de grasa</a:t>
            </a:r>
          </a:p>
        </p:txBody>
      </p:sp>
      <p:grpSp>
        <p:nvGrpSpPr>
          <p:cNvPr name="Group 6" id="6"/>
          <p:cNvGrpSpPr/>
          <p:nvPr/>
        </p:nvGrpSpPr>
        <p:grpSpPr>
          <a:xfrm rot="0">
            <a:off x="4380452" y="3814035"/>
            <a:ext cx="10721202" cy="2658930"/>
            <a:chOff x="0" y="0"/>
            <a:chExt cx="12702781" cy="3150375"/>
          </a:xfrm>
        </p:grpSpPr>
        <p:sp>
          <p:nvSpPr>
            <p:cNvPr name="Freeform 7" id="7"/>
            <p:cNvSpPr/>
            <p:nvPr/>
          </p:nvSpPr>
          <p:spPr>
            <a:xfrm flipH="false" flipV="false" rot="0">
              <a:off x="0" y="0"/>
              <a:ext cx="12702794" cy="3150362"/>
            </a:xfrm>
            <a:custGeom>
              <a:avLst/>
              <a:gdLst/>
              <a:ahLst/>
              <a:cxnLst/>
              <a:rect r="r" b="b" t="t" l="l"/>
              <a:pathLst>
                <a:path h="3150362" w="12702794">
                  <a:moveTo>
                    <a:pt x="0" y="0"/>
                  </a:moveTo>
                  <a:lnTo>
                    <a:pt x="12702794" y="0"/>
                  </a:lnTo>
                  <a:lnTo>
                    <a:pt x="12702794" y="3150362"/>
                  </a:lnTo>
                  <a:lnTo>
                    <a:pt x="0" y="3150362"/>
                  </a:lnTo>
                  <a:lnTo>
                    <a:pt x="0" y="0"/>
                  </a:lnTo>
                  <a:close/>
                </a:path>
              </a:pathLst>
            </a:custGeom>
            <a:blipFill>
              <a:blip r:embed="rId3"/>
              <a:stretch>
                <a:fillRect l="0" t="-39" r="0" b="-39"/>
              </a:stretch>
            </a:blipFill>
          </p:spPr>
        </p:sp>
      </p:grpSp>
      <p:grpSp>
        <p:nvGrpSpPr>
          <p:cNvPr name="Group 8" id="8"/>
          <p:cNvGrpSpPr/>
          <p:nvPr/>
        </p:nvGrpSpPr>
        <p:grpSpPr>
          <a:xfrm rot="0">
            <a:off x="4380452" y="6804592"/>
            <a:ext cx="10701323" cy="2846635"/>
            <a:chOff x="0" y="0"/>
            <a:chExt cx="12702781" cy="3379038"/>
          </a:xfrm>
        </p:grpSpPr>
        <p:sp>
          <p:nvSpPr>
            <p:cNvPr name="Freeform 9" id="9"/>
            <p:cNvSpPr/>
            <p:nvPr/>
          </p:nvSpPr>
          <p:spPr>
            <a:xfrm flipH="false" flipV="false" rot="0">
              <a:off x="0" y="0"/>
              <a:ext cx="12702794" cy="3379089"/>
            </a:xfrm>
            <a:custGeom>
              <a:avLst/>
              <a:gdLst/>
              <a:ahLst/>
              <a:cxnLst/>
              <a:rect r="r" b="b" t="t" l="l"/>
              <a:pathLst>
                <a:path h="3379089" w="12702794">
                  <a:moveTo>
                    <a:pt x="0" y="0"/>
                  </a:moveTo>
                  <a:lnTo>
                    <a:pt x="12702794" y="0"/>
                  </a:lnTo>
                  <a:lnTo>
                    <a:pt x="12702794" y="3379089"/>
                  </a:lnTo>
                  <a:lnTo>
                    <a:pt x="0" y="3379089"/>
                  </a:lnTo>
                  <a:lnTo>
                    <a:pt x="0" y="0"/>
                  </a:lnTo>
                  <a:close/>
                </a:path>
              </a:pathLst>
            </a:custGeom>
            <a:blipFill>
              <a:blip r:embed="rId4"/>
              <a:stretch>
                <a:fillRect l="0" t="-33" r="0" b="-32"/>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Aumento de pecho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Plan de inserción</a:t>
            </a:r>
          </a:p>
        </p:txBody>
      </p:sp>
      <p:grpSp>
        <p:nvGrpSpPr>
          <p:cNvPr name="Group 6" id="6"/>
          <p:cNvGrpSpPr/>
          <p:nvPr/>
        </p:nvGrpSpPr>
        <p:grpSpPr>
          <a:xfrm rot="0">
            <a:off x="5096999" y="4191438"/>
            <a:ext cx="8094002" cy="4574867"/>
            <a:chOff x="0" y="0"/>
            <a:chExt cx="10792003" cy="6099823"/>
          </a:xfrm>
        </p:grpSpPr>
        <p:sp>
          <p:nvSpPr>
            <p:cNvPr name="Freeform 7" id="7"/>
            <p:cNvSpPr/>
            <p:nvPr/>
          </p:nvSpPr>
          <p:spPr>
            <a:xfrm flipH="false" flipV="false" rot="0">
              <a:off x="0" y="0"/>
              <a:ext cx="10791952" cy="6099810"/>
            </a:xfrm>
            <a:custGeom>
              <a:avLst/>
              <a:gdLst/>
              <a:ahLst/>
              <a:cxnLst/>
              <a:rect r="r" b="b" t="t" l="l"/>
              <a:pathLst>
                <a:path h="6099810" w="10791952">
                  <a:moveTo>
                    <a:pt x="0" y="0"/>
                  </a:moveTo>
                  <a:lnTo>
                    <a:pt x="10791952" y="0"/>
                  </a:lnTo>
                  <a:lnTo>
                    <a:pt x="10791952" y="6099810"/>
                  </a:lnTo>
                  <a:lnTo>
                    <a:pt x="0" y="6099810"/>
                  </a:lnTo>
                  <a:lnTo>
                    <a:pt x="0" y="0"/>
                  </a:lnTo>
                  <a:close/>
                </a:path>
              </a:pathLst>
            </a:custGeom>
            <a:blipFill>
              <a:blip r:embed="rId3"/>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Aumento de pecho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Incisiones:</a:t>
            </a:r>
          </a:p>
        </p:txBody>
      </p:sp>
      <p:grpSp>
        <p:nvGrpSpPr>
          <p:cNvPr name="Group 6" id="6"/>
          <p:cNvGrpSpPr/>
          <p:nvPr/>
        </p:nvGrpSpPr>
        <p:grpSpPr>
          <a:xfrm rot="0">
            <a:off x="6391789" y="2979658"/>
            <a:ext cx="5504412" cy="6044565"/>
            <a:chOff x="0" y="0"/>
            <a:chExt cx="7339216" cy="8059420"/>
          </a:xfrm>
        </p:grpSpPr>
        <p:sp>
          <p:nvSpPr>
            <p:cNvPr name="Freeform 7" id="7"/>
            <p:cNvSpPr/>
            <p:nvPr/>
          </p:nvSpPr>
          <p:spPr>
            <a:xfrm flipH="false" flipV="false" rot="0">
              <a:off x="0" y="0"/>
              <a:ext cx="7339203" cy="8059420"/>
            </a:xfrm>
            <a:custGeom>
              <a:avLst/>
              <a:gdLst/>
              <a:ahLst/>
              <a:cxnLst/>
              <a:rect r="r" b="b" t="t" l="l"/>
              <a:pathLst>
                <a:path h="8059420" w="7339203">
                  <a:moveTo>
                    <a:pt x="0" y="0"/>
                  </a:moveTo>
                  <a:lnTo>
                    <a:pt x="7339203" y="0"/>
                  </a:lnTo>
                  <a:lnTo>
                    <a:pt x="7339203" y="8059420"/>
                  </a:lnTo>
                  <a:lnTo>
                    <a:pt x="0" y="8059420"/>
                  </a:lnTo>
                  <a:lnTo>
                    <a:pt x="0" y="0"/>
                  </a:lnTo>
                  <a:close/>
                </a:path>
              </a:pathLst>
            </a:custGeom>
            <a:blipFill>
              <a:blip r:embed="rId3"/>
              <a:stretch>
                <a:fillRect l="0" t="0" r="0" b="0"/>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Aumento de pecho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Formato y perfil</a:t>
            </a:r>
          </a:p>
        </p:txBody>
      </p:sp>
      <p:grpSp>
        <p:nvGrpSpPr>
          <p:cNvPr name="Group 6" id="6"/>
          <p:cNvGrpSpPr/>
          <p:nvPr/>
        </p:nvGrpSpPr>
        <p:grpSpPr>
          <a:xfrm rot="0">
            <a:off x="1257300" y="4902165"/>
            <a:ext cx="7728299" cy="3864150"/>
            <a:chOff x="0" y="0"/>
            <a:chExt cx="10304399" cy="5152200"/>
          </a:xfrm>
        </p:grpSpPr>
        <p:sp>
          <p:nvSpPr>
            <p:cNvPr name="Freeform 7" id="7"/>
            <p:cNvSpPr/>
            <p:nvPr/>
          </p:nvSpPr>
          <p:spPr>
            <a:xfrm flipH="false" flipV="false" rot="0">
              <a:off x="0" y="0"/>
              <a:ext cx="10304399" cy="5152136"/>
            </a:xfrm>
            <a:custGeom>
              <a:avLst/>
              <a:gdLst/>
              <a:ahLst/>
              <a:cxnLst/>
              <a:rect r="r" b="b" t="t" l="l"/>
              <a:pathLst>
                <a:path h="5152136" w="10304399">
                  <a:moveTo>
                    <a:pt x="0" y="0"/>
                  </a:moveTo>
                  <a:lnTo>
                    <a:pt x="10304399" y="0"/>
                  </a:lnTo>
                  <a:lnTo>
                    <a:pt x="10304399" y="5152136"/>
                  </a:lnTo>
                  <a:lnTo>
                    <a:pt x="0" y="5152136"/>
                  </a:lnTo>
                  <a:lnTo>
                    <a:pt x="0" y="0"/>
                  </a:lnTo>
                  <a:close/>
                </a:path>
              </a:pathLst>
            </a:custGeom>
            <a:blipFill>
              <a:blip r:embed="rId3"/>
              <a:stretch>
                <a:fillRect l="0" t="0" r="0" b="-1"/>
              </a:stretch>
            </a:blipFill>
          </p:spPr>
        </p:sp>
      </p:grpSp>
      <p:grpSp>
        <p:nvGrpSpPr>
          <p:cNvPr name="Group 8" id="8"/>
          <p:cNvGrpSpPr/>
          <p:nvPr/>
        </p:nvGrpSpPr>
        <p:grpSpPr>
          <a:xfrm rot="0">
            <a:off x="9620460" y="2914536"/>
            <a:ext cx="7728290" cy="3975259"/>
            <a:chOff x="0" y="0"/>
            <a:chExt cx="10304386" cy="5300345"/>
          </a:xfrm>
        </p:grpSpPr>
        <p:sp>
          <p:nvSpPr>
            <p:cNvPr name="Freeform 9" id="9"/>
            <p:cNvSpPr/>
            <p:nvPr/>
          </p:nvSpPr>
          <p:spPr>
            <a:xfrm flipH="false" flipV="false" rot="0">
              <a:off x="0" y="0"/>
              <a:ext cx="10304399" cy="5300345"/>
            </a:xfrm>
            <a:custGeom>
              <a:avLst/>
              <a:gdLst/>
              <a:ahLst/>
              <a:cxnLst/>
              <a:rect r="r" b="b" t="t" l="l"/>
              <a:pathLst>
                <a:path h="5300345" w="10304399">
                  <a:moveTo>
                    <a:pt x="0" y="0"/>
                  </a:moveTo>
                  <a:lnTo>
                    <a:pt x="10304399" y="0"/>
                  </a:lnTo>
                  <a:lnTo>
                    <a:pt x="10304399" y="5300345"/>
                  </a:lnTo>
                  <a:lnTo>
                    <a:pt x="0" y="5300345"/>
                  </a:lnTo>
                  <a:lnTo>
                    <a:pt x="0" y="0"/>
                  </a:lnTo>
                  <a:close/>
                </a:path>
              </a:pathLst>
            </a:custGeom>
            <a:blipFill>
              <a:blip r:embed="rId4"/>
              <a:stretch>
                <a:fillRect l="0" t="0" r="0" b="0"/>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Mamoplastia de reducción y mastopexia</a:t>
              </a:r>
            </a:p>
          </p:txBody>
        </p:sp>
      </p:grpSp>
      <p:sp>
        <p:nvSpPr>
          <p:cNvPr name="TextBox 5" id="5"/>
          <p:cNvSpPr txBox="true"/>
          <p:nvPr/>
        </p:nvSpPr>
        <p:spPr>
          <a:xfrm rot="0">
            <a:off x="624173" y="2822258"/>
            <a:ext cx="16315087" cy="6696558"/>
          </a:xfrm>
          <a:prstGeom prst="rect">
            <a:avLst/>
          </a:prstGeom>
        </p:spPr>
        <p:txBody>
          <a:bodyPr anchor="t" rtlCol="false" tIns="0" lIns="0" bIns="0" rIns="0">
            <a:spAutoFit/>
          </a:bodyPr>
          <a:lstStyle/>
          <a:p>
            <a:pPr algn="l" marL="795420" indent="-397710" lvl="1">
              <a:lnSpc>
                <a:spcPts val="4746"/>
              </a:lnSpc>
              <a:buFont typeface="Arial"/>
              <a:buChar char="•"/>
            </a:pPr>
            <a:r>
              <a:rPr lang="en-US" sz="4395">
                <a:solidFill>
                  <a:srgbClr val="FFFFFF"/>
                </a:solidFill>
                <a:latin typeface="Garamond"/>
                <a:ea typeface="Garamond"/>
                <a:cs typeface="Garamond"/>
                <a:sym typeface="Garamond"/>
              </a:rPr>
              <a:t>Reducción de pecho;</a:t>
            </a:r>
          </a:p>
          <a:p>
            <a:pPr algn="l" marL="795420" indent="-397710" lvl="1">
              <a:lnSpc>
                <a:spcPts val="4746"/>
              </a:lnSpc>
              <a:buFont typeface="Arial"/>
              <a:buChar char="•"/>
            </a:pPr>
            <a:r>
              <a:rPr lang="en-US" sz="4395">
                <a:solidFill>
                  <a:srgbClr val="FFFFFF"/>
                </a:solidFill>
                <a:latin typeface="Garamond"/>
                <a:ea typeface="Garamond"/>
                <a:cs typeface="Garamond"/>
                <a:sym typeface="Garamond"/>
              </a:rPr>
              <a:t>Mastopexia (lifting de pechos);</a:t>
            </a:r>
          </a:p>
          <a:p>
            <a:pPr algn="l" marL="795420" indent="-397710" lvl="1">
              <a:lnSpc>
                <a:spcPts val="4746"/>
              </a:lnSpc>
              <a:buFont typeface="Arial"/>
              <a:buChar char="•"/>
            </a:pPr>
            <a:r>
              <a:rPr lang="en-US" sz="4395">
                <a:solidFill>
                  <a:srgbClr val="FFFFFF"/>
                </a:solidFill>
                <a:latin typeface="Garamond"/>
                <a:ea typeface="Garamond"/>
                <a:cs typeface="Garamond"/>
                <a:sym typeface="Garamond"/>
              </a:rPr>
              <a:t>Con o sin prótesis.</a:t>
            </a:r>
          </a:p>
        </p:txBody>
      </p:sp>
      <p:grpSp>
        <p:nvGrpSpPr>
          <p:cNvPr name="Group 6" id="6"/>
          <p:cNvGrpSpPr/>
          <p:nvPr/>
        </p:nvGrpSpPr>
        <p:grpSpPr>
          <a:xfrm rot="0">
            <a:off x="10276751" y="4049163"/>
            <a:ext cx="5194163" cy="4901851"/>
            <a:chOff x="0" y="0"/>
            <a:chExt cx="6925551" cy="6535801"/>
          </a:xfrm>
        </p:grpSpPr>
        <p:sp>
          <p:nvSpPr>
            <p:cNvPr name="Freeform 7" id="7"/>
            <p:cNvSpPr/>
            <p:nvPr/>
          </p:nvSpPr>
          <p:spPr>
            <a:xfrm flipH="false" flipV="false" rot="0">
              <a:off x="0" y="0"/>
              <a:ext cx="6925564" cy="6535801"/>
            </a:xfrm>
            <a:custGeom>
              <a:avLst/>
              <a:gdLst/>
              <a:ahLst/>
              <a:cxnLst/>
              <a:rect r="r" b="b" t="t" l="l"/>
              <a:pathLst>
                <a:path h="6535801" w="6925564">
                  <a:moveTo>
                    <a:pt x="0" y="0"/>
                  </a:moveTo>
                  <a:lnTo>
                    <a:pt x="6925564" y="0"/>
                  </a:lnTo>
                  <a:lnTo>
                    <a:pt x="6925564" y="6535801"/>
                  </a:lnTo>
                  <a:lnTo>
                    <a:pt x="0" y="6535801"/>
                  </a:lnTo>
                  <a:lnTo>
                    <a:pt x="0" y="0"/>
                  </a:lnTo>
                  <a:close/>
                </a:path>
              </a:pathLst>
            </a:custGeom>
            <a:blipFill>
              <a:blip r:embed="rId3"/>
              <a:stretch>
                <a:fillRect l="0" t="0" r="0" b="0"/>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Mamoplastia de reducción y mastopexia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Incisiones:</a:t>
            </a:r>
          </a:p>
        </p:txBody>
      </p:sp>
      <p:grpSp>
        <p:nvGrpSpPr>
          <p:cNvPr name="Group 6" id="6"/>
          <p:cNvGrpSpPr/>
          <p:nvPr/>
        </p:nvGrpSpPr>
        <p:grpSpPr>
          <a:xfrm rot="0">
            <a:off x="3941636" y="3888476"/>
            <a:ext cx="10404739" cy="4226928"/>
            <a:chOff x="0" y="0"/>
            <a:chExt cx="13872985" cy="5635904"/>
          </a:xfrm>
        </p:grpSpPr>
        <p:sp>
          <p:nvSpPr>
            <p:cNvPr name="Freeform 7" id="7"/>
            <p:cNvSpPr/>
            <p:nvPr/>
          </p:nvSpPr>
          <p:spPr>
            <a:xfrm flipH="false" flipV="false" rot="0">
              <a:off x="0" y="0"/>
              <a:ext cx="13872972" cy="5635879"/>
            </a:xfrm>
            <a:custGeom>
              <a:avLst/>
              <a:gdLst/>
              <a:ahLst/>
              <a:cxnLst/>
              <a:rect r="r" b="b" t="t" l="l"/>
              <a:pathLst>
                <a:path h="5635879" w="13872972">
                  <a:moveTo>
                    <a:pt x="0" y="0"/>
                  </a:moveTo>
                  <a:lnTo>
                    <a:pt x="13872972" y="0"/>
                  </a:lnTo>
                  <a:lnTo>
                    <a:pt x="13872972" y="5635879"/>
                  </a:lnTo>
                  <a:lnTo>
                    <a:pt x="0" y="5635879"/>
                  </a:lnTo>
                  <a:lnTo>
                    <a:pt x="0" y="0"/>
                  </a:lnTo>
                  <a:close/>
                </a:path>
              </a:pathLst>
            </a:custGeom>
            <a:blipFill>
              <a:blip r:embed="rId3"/>
              <a:stretch>
                <a:fillRect l="0" t="0" r="0" b="0"/>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Mastopexia con implante de silicona</a:t>
              </a:r>
            </a:p>
          </p:txBody>
        </p:sp>
      </p:grpSp>
      <p:grpSp>
        <p:nvGrpSpPr>
          <p:cNvPr name="Group 5" id="5"/>
          <p:cNvGrpSpPr/>
          <p:nvPr/>
        </p:nvGrpSpPr>
        <p:grpSpPr>
          <a:xfrm rot="0">
            <a:off x="1257300" y="4061089"/>
            <a:ext cx="7404059" cy="4146271"/>
            <a:chOff x="0" y="0"/>
            <a:chExt cx="9872078" cy="5528361"/>
          </a:xfrm>
        </p:grpSpPr>
        <p:sp>
          <p:nvSpPr>
            <p:cNvPr name="Freeform 6" id="6"/>
            <p:cNvSpPr/>
            <p:nvPr/>
          </p:nvSpPr>
          <p:spPr>
            <a:xfrm flipH="false" flipV="false" rot="0">
              <a:off x="0" y="0"/>
              <a:ext cx="9872091" cy="5528310"/>
            </a:xfrm>
            <a:custGeom>
              <a:avLst/>
              <a:gdLst/>
              <a:ahLst/>
              <a:cxnLst/>
              <a:rect r="r" b="b" t="t" l="l"/>
              <a:pathLst>
                <a:path h="5528310" w="9872091">
                  <a:moveTo>
                    <a:pt x="0" y="0"/>
                  </a:moveTo>
                  <a:lnTo>
                    <a:pt x="9872091" y="0"/>
                  </a:lnTo>
                  <a:lnTo>
                    <a:pt x="9872091" y="5528310"/>
                  </a:lnTo>
                  <a:lnTo>
                    <a:pt x="0" y="5528310"/>
                  </a:lnTo>
                  <a:lnTo>
                    <a:pt x="0" y="0"/>
                  </a:lnTo>
                  <a:close/>
                </a:path>
              </a:pathLst>
            </a:custGeom>
            <a:blipFill>
              <a:blip r:embed="rId3"/>
              <a:stretch>
                <a:fillRect l="0" t="0" r="0" b="0"/>
              </a:stretch>
            </a:blipFill>
          </p:spPr>
        </p:sp>
      </p:grpSp>
      <p:grpSp>
        <p:nvGrpSpPr>
          <p:cNvPr name="Group 7" id="7"/>
          <p:cNvGrpSpPr/>
          <p:nvPr/>
        </p:nvGrpSpPr>
        <p:grpSpPr>
          <a:xfrm rot="0">
            <a:off x="10119398" y="4040696"/>
            <a:ext cx="5656307" cy="4166673"/>
            <a:chOff x="0" y="0"/>
            <a:chExt cx="7541743" cy="5555564"/>
          </a:xfrm>
        </p:grpSpPr>
        <p:sp>
          <p:nvSpPr>
            <p:cNvPr name="Freeform 8" id="8"/>
            <p:cNvSpPr/>
            <p:nvPr/>
          </p:nvSpPr>
          <p:spPr>
            <a:xfrm flipH="false" flipV="false" rot="0">
              <a:off x="0" y="0"/>
              <a:ext cx="7541768" cy="5555615"/>
            </a:xfrm>
            <a:custGeom>
              <a:avLst/>
              <a:gdLst/>
              <a:ahLst/>
              <a:cxnLst/>
              <a:rect r="r" b="b" t="t" l="l"/>
              <a:pathLst>
                <a:path h="5555615" w="7541768">
                  <a:moveTo>
                    <a:pt x="0" y="0"/>
                  </a:moveTo>
                  <a:lnTo>
                    <a:pt x="7541768" y="0"/>
                  </a:lnTo>
                  <a:lnTo>
                    <a:pt x="7541768" y="5555615"/>
                  </a:lnTo>
                  <a:lnTo>
                    <a:pt x="0" y="5555615"/>
                  </a:lnTo>
                  <a:lnTo>
                    <a:pt x="0" y="0"/>
                  </a:lnTo>
                  <a:close/>
                </a:path>
              </a:pathLst>
            </a:custGeom>
            <a:blipFill>
              <a:blip r:embed="rId4"/>
              <a:stretch>
                <a:fillRect l="0" t="0" r="0" b="0"/>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Mastopexia con implante de silicona</a:t>
              </a:r>
            </a:p>
          </p:txBody>
        </p:sp>
      </p:grpSp>
      <p:grpSp>
        <p:nvGrpSpPr>
          <p:cNvPr name="Group 5" id="5"/>
          <p:cNvGrpSpPr/>
          <p:nvPr/>
        </p:nvGrpSpPr>
        <p:grpSpPr>
          <a:xfrm rot="0">
            <a:off x="5373576" y="3483397"/>
            <a:ext cx="7540847" cy="4743012"/>
            <a:chOff x="0" y="0"/>
            <a:chExt cx="10054463" cy="6324016"/>
          </a:xfrm>
        </p:grpSpPr>
        <p:sp>
          <p:nvSpPr>
            <p:cNvPr name="Freeform 6" id="6"/>
            <p:cNvSpPr/>
            <p:nvPr/>
          </p:nvSpPr>
          <p:spPr>
            <a:xfrm flipH="false" flipV="false" rot="0">
              <a:off x="0" y="0"/>
              <a:ext cx="10054463" cy="6323965"/>
            </a:xfrm>
            <a:custGeom>
              <a:avLst/>
              <a:gdLst/>
              <a:ahLst/>
              <a:cxnLst/>
              <a:rect r="r" b="b" t="t" l="l"/>
              <a:pathLst>
                <a:path h="6323965" w="10054463">
                  <a:moveTo>
                    <a:pt x="0" y="0"/>
                  </a:moveTo>
                  <a:lnTo>
                    <a:pt x="10054463" y="0"/>
                  </a:lnTo>
                  <a:lnTo>
                    <a:pt x="10054463" y="6323965"/>
                  </a:lnTo>
                  <a:lnTo>
                    <a:pt x="0" y="6323965"/>
                  </a:lnTo>
                  <a:lnTo>
                    <a:pt x="0" y="0"/>
                  </a:lnTo>
                  <a:close/>
                </a:path>
              </a:pathLst>
            </a:custGeom>
            <a:blipFill>
              <a:blip r:embed="rId3"/>
              <a:stretch>
                <a:fillRect l="0" t="0" r="0" b="0"/>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Pacientes con flacidez cutánea moderada – marcada;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 Grasa localizada;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 Diástasis Abdominis;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 Abultamiento y hernias.</a:t>
            </a:r>
          </a:p>
        </p:txBody>
      </p:sp>
      <p:grpSp>
        <p:nvGrpSpPr>
          <p:cNvPr name="Group 6" id="6"/>
          <p:cNvGrpSpPr/>
          <p:nvPr/>
        </p:nvGrpSpPr>
        <p:grpSpPr>
          <a:xfrm rot="0">
            <a:off x="7407631" y="4966516"/>
            <a:ext cx="9623069" cy="4136231"/>
            <a:chOff x="0" y="0"/>
            <a:chExt cx="12830759" cy="5514975"/>
          </a:xfrm>
        </p:grpSpPr>
        <p:sp>
          <p:nvSpPr>
            <p:cNvPr name="Freeform 7" id="7"/>
            <p:cNvSpPr/>
            <p:nvPr/>
          </p:nvSpPr>
          <p:spPr>
            <a:xfrm flipH="false" flipV="false" rot="0">
              <a:off x="0" y="0"/>
              <a:ext cx="12830810" cy="5514975"/>
            </a:xfrm>
            <a:custGeom>
              <a:avLst/>
              <a:gdLst/>
              <a:ahLst/>
              <a:cxnLst/>
              <a:rect r="r" b="b" t="t" l="l"/>
              <a:pathLst>
                <a:path h="5514975" w="12830810">
                  <a:moveTo>
                    <a:pt x="0" y="0"/>
                  </a:moveTo>
                  <a:lnTo>
                    <a:pt x="12830810" y="0"/>
                  </a:lnTo>
                  <a:lnTo>
                    <a:pt x="12830810" y="5514975"/>
                  </a:lnTo>
                  <a:lnTo>
                    <a:pt x="0" y="5514975"/>
                  </a:lnTo>
                  <a:lnTo>
                    <a:pt x="0" y="0"/>
                  </a:lnTo>
                  <a:close/>
                </a:path>
              </a:pathLst>
            </a:custGeom>
            <a:blipFill>
              <a:blip r:embed="rId3"/>
              <a:stretch>
                <a:fillRect l="0" t="0" r="0" b="0"/>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Diástase </a:t>
            </a:r>
          </a:p>
        </p:txBody>
      </p:sp>
      <p:grpSp>
        <p:nvGrpSpPr>
          <p:cNvPr name="Group 6" id="6"/>
          <p:cNvGrpSpPr/>
          <p:nvPr/>
        </p:nvGrpSpPr>
        <p:grpSpPr>
          <a:xfrm rot="0">
            <a:off x="5267582" y="4070547"/>
            <a:ext cx="7752836" cy="4667879"/>
            <a:chOff x="0" y="0"/>
            <a:chExt cx="10337114" cy="6223838"/>
          </a:xfrm>
        </p:grpSpPr>
        <p:sp>
          <p:nvSpPr>
            <p:cNvPr name="Freeform 7" id="7"/>
            <p:cNvSpPr/>
            <p:nvPr/>
          </p:nvSpPr>
          <p:spPr>
            <a:xfrm flipH="false" flipV="false" rot="0">
              <a:off x="0" y="0"/>
              <a:ext cx="10337165" cy="6223889"/>
            </a:xfrm>
            <a:custGeom>
              <a:avLst/>
              <a:gdLst/>
              <a:ahLst/>
              <a:cxnLst/>
              <a:rect r="r" b="b" t="t" l="l"/>
              <a:pathLst>
                <a:path h="6223889" w="10337165">
                  <a:moveTo>
                    <a:pt x="0" y="0"/>
                  </a:moveTo>
                  <a:lnTo>
                    <a:pt x="10337165" y="0"/>
                  </a:lnTo>
                  <a:lnTo>
                    <a:pt x="10337165" y="6223889"/>
                  </a:lnTo>
                  <a:lnTo>
                    <a:pt x="0" y="6223889"/>
                  </a:lnTo>
                  <a:lnTo>
                    <a:pt x="0" y="0"/>
                  </a:lnTo>
                  <a:close/>
                </a:path>
              </a:pathLst>
            </a:custGeom>
            <a:blipFill>
              <a:blip r:embed="rId3"/>
              <a:stretch>
                <a:fillRect l="0" t="0" r="0"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5"/>
            <a:chOff x="0" y="0"/>
            <a:chExt cx="21031200" cy="2651126"/>
          </a:xfrm>
        </p:grpSpPr>
        <p:sp>
          <p:nvSpPr>
            <p:cNvPr name="Freeform 3" id="3"/>
            <p:cNvSpPr/>
            <p:nvPr/>
          </p:nvSpPr>
          <p:spPr>
            <a:xfrm flipH="false" flipV="false" rot="0">
              <a:off x="0" y="0"/>
              <a:ext cx="21031200" cy="2651127"/>
            </a:xfrm>
            <a:custGeom>
              <a:avLst/>
              <a:gdLst/>
              <a:ahLst/>
              <a:cxnLst/>
              <a:rect r="r" b="b" t="t" l="l"/>
              <a:pathLst>
                <a:path h="2651127" w="21031200">
                  <a:moveTo>
                    <a:pt x="0" y="0"/>
                  </a:moveTo>
                  <a:lnTo>
                    <a:pt x="21031200" y="0"/>
                  </a:lnTo>
                  <a:lnTo>
                    <a:pt x="21031200" y="2651127"/>
                  </a:lnTo>
                  <a:lnTo>
                    <a:pt x="0" y="2651127"/>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6"/>
            </a:xfrm>
            <a:prstGeom prst="rect">
              <a:avLst/>
            </a:prstGeom>
          </p:spPr>
          <p:txBody>
            <a:bodyPr anchor="ctr" rtlCol="false" tIns="0" lIns="0" bIns="0" rIns="0"/>
            <a:lstStyle/>
            <a:p>
              <a:pPr algn="l">
                <a:lnSpc>
                  <a:spcPts val="7128"/>
                </a:lnSpc>
              </a:pPr>
              <a:r>
                <a:rPr lang="en-US" b="true" sz="6600">
                  <a:solidFill>
                    <a:srgbClr val="F2EDE4"/>
                  </a:solidFill>
                  <a:latin typeface="Garamond Bold"/>
                  <a:ea typeface="Garamond Bold"/>
                  <a:cs typeface="Garamond Bold"/>
                  <a:sym typeface="Garamond Bold"/>
                </a:rPr>
                <a:t>La cirugía plástica en el mundo</a:t>
              </a:r>
            </a:p>
          </p:txBody>
        </p:sp>
      </p:grpSp>
      <p:sp>
        <p:nvSpPr>
          <p:cNvPr name="TextBox 5" id="5"/>
          <p:cNvSpPr txBox="true"/>
          <p:nvPr/>
        </p:nvSpPr>
        <p:spPr>
          <a:xfrm rot="0">
            <a:off x="3205391" y="8815540"/>
            <a:ext cx="10273084" cy="462563"/>
          </a:xfrm>
          <a:prstGeom prst="rect">
            <a:avLst/>
          </a:prstGeom>
        </p:spPr>
        <p:txBody>
          <a:bodyPr anchor="t" rtlCol="false" tIns="0" lIns="0" bIns="0" rIns="0">
            <a:spAutoFit/>
          </a:bodyPr>
          <a:lstStyle/>
          <a:p>
            <a:pPr algn="l">
              <a:lnSpc>
                <a:spcPts val="3240"/>
              </a:lnSpc>
            </a:pPr>
            <a:r>
              <a:rPr lang="en-US" sz="2700">
                <a:solidFill>
                  <a:srgbClr val="FFFFFF"/>
                </a:solidFill>
                <a:latin typeface="Garamond"/>
                <a:ea typeface="Garamond"/>
                <a:cs typeface="Garamond"/>
                <a:sym typeface="Garamond"/>
              </a:rPr>
              <a:t>Países clasificados por el número total de procedimientos. Fuente: ISAPS</a:t>
            </a:r>
          </a:p>
        </p:txBody>
      </p:sp>
      <p:grpSp>
        <p:nvGrpSpPr>
          <p:cNvPr name="Group 6" id="6"/>
          <p:cNvGrpSpPr/>
          <p:nvPr/>
        </p:nvGrpSpPr>
        <p:grpSpPr>
          <a:xfrm rot="0">
            <a:off x="3113951" y="2356685"/>
            <a:ext cx="12060088" cy="6413125"/>
            <a:chOff x="0" y="0"/>
            <a:chExt cx="16080118" cy="8550834"/>
          </a:xfrm>
        </p:grpSpPr>
        <p:sp>
          <p:nvSpPr>
            <p:cNvPr name="Freeform 7" id="7"/>
            <p:cNvSpPr/>
            <p:nvPr/>
          </p:nvSpPr>
          <p:spPr>
            <a:xfrm flipH="false" flipV="false" rot="0">
              <a:off x="0" y="0"/>
              <a:ext cx="16080105" cy="8550783"/>
            </a:xfrm>
            <a:custGeom>
              <a:avLst/>
              <a:gdLst/>
              <a:ahLst/>
              <a:cxnLst/>
              <a:rect r="r" b="b" t="t" l="l"/>
              <a:pathLst>
                <a:path h="8550783" w="16080105">
                  <a:moveTo>
                    <a:pt x="0" y="0"/>
                  </a:moveTo>
                  <a:lnTo>
                    <a:pt x="16080105" y="0"/>
                  </a:lnTo>
                  <a:lnTo>
                    <a:pt x="16080105" y="8550783"/>
                  </a:lnTo>
                  <a:lnTo>
                    <a:pt x="0" y="8550783"/>
                  </a:lnTo>
                  <a:lnTo>
                    <a:pt x="0" y="0"/>
                  </a:lnTo>
                  <a:close/>
                </a:path>
              </a:pathLst>
            </a:custGeom>
            <a:blipFill>
              <a:blip r:embed="rId3"/>
              <a:stretch>
                <a:fillRect l="0" t="0" r="0" b="0"/>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grpSp>
        <p:nvGrpSpPr>
          <p:cNvPr name="Group 5" id="5"/>
          <p:cNvGrpSpPr/>
          <p:nvPr/>
        </p:nvGrpSpPr>
        <p:grpSpPr>
          <a:xfrm rot="0">
            <a:off x="3295660" y="3318386"/>
            <a:ext cx="11696671" cy="5508527"/>
            <a:chOff x="0" y="0"/>
            <a:chExt cx="15595562" cy="7344702"/>
          </a:xfrm>
        </p:grpSpPr>
        <p:sp>
          <p:nvSpPr>
            <p:cNvPr name="Freeform 6" id="6"/>
            <p:cNvSpPr/>
            <p:nvPr/>
          </p:nvSpPr>
          <p:spPr>
            <a:xfrm flipH="false" flipV="false" rot="0">
              <a:off x="0" y="0"/>
              <a:ext cx="15595600" cy="7344664"/>
            </a:xfrm>
            <a:custGeom>
              <a:avLst/>
              <a:gdLst/>
              <a:ahLst/>
              <a:cxnLst/>
              <a:rect r="r" b="b" t="t" l="l"/>
              <a:pathLst>
                <a:path h="7344664" w="15595600">
                  <a:moveTo>
                    <a:pt x="0" y="0"/>
                  </a:moveTo>
                  <a:lnTo>
                    <a:pt x="15595600" y="0"/>
                  </a:lnTo>
                  <a:lnTo>
                    <a:pt x="15595600" y="7344664"/>
                  </a:lnTo>
                  <a:lnTo>
                    <a:pt x="0" y="7344664"/>
                  </a:lnTo>
                  <a:lnTo>
                    <a:pt x="0" y="0"/>
                  </a:lnTo>
                  <a:close/>
                </a:path>
              </a:pathLst>
            </a:custGeom>
            <a:blipFill>
              <a:blip r:embed="rId3"/>
              <a:stretch>
                <a:fillRect l="0" t="0" r="0" b="0"/>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grpSp>
        <p:nvGrpSpPr>
          <p:cNvPr name="Group 5" id="5"/>
          <p:cNvGrpSpPr/>
          <p:nvPr/>
        </p:nvGrpSpPr>
        <p:grpSpPr>
          <a:xfrm rot="0">
            <a:off x="1655502" y="3383309"/>
            <a:ext cx="6409706" cy="5664832"/>
            <a:chOff x="0" y="0"/>
            <a:chExt cx="8546274" cy="7553109"/>
          </a:xfrm>
        </p:grpSpPr>
        <p:sp>
          <p:nvSpPr>
            <p:cNvPr name="Freeform 6" id="6"/>
            <p:cNvSpPr/>
            <p:nvPr/>
          </p:nvSpPr>
          <p:spPr>
            <a:xfrm flipH="false" flipV="false" rot="0">
              <a:off x="0" y="0"/>
              <a:ext cx="8546338" cy="7553071"/>
            </a:xfrm>
            <a:custGeom>
              <a:avLst/>
              <a:gdLst/>
              <a:ahLst/>
              <a:cxnLst/>
              <a:rect r="r" b="b" t="t" l="l"/>
              <a:pathLst>
                <a:path h="7553071" w="8546338">
                  <a:moveTo>
                    <a:pt x="0" y="0"/>
                  </a:moveTo>
                  <a:lnTo>
                    <a:pt x="8546338" y="0"/>
                  </a:lnTo>
                  <a:lnTo>
                    <a:pt x="8546338" y="7553071"/>
                  </a:lnTo>
                  <a:lnTo>
                    <a:pt x="0" y="7553071"/>
                  </a:lnTo>
                  <a:lnTo>
                    <a:pt x="0" y="0"/>
                  </a:lnTo>
                  <a:close/>
                </a:path>
              </a:pathLst>
            </a:custGeom>
            <a:blipFill>
              <a:blip r:embed="rId3"/>
              <a:stretch>
                <a:fillRect l="0" t="0" r="0" b="0"/>
              </a:stretch>
            </a:blipFill>
          </p:spPr>
        </p:sp>
      </p:grpSp>
      <p:grpSp>
        <p:nvGrpSpPr>
          <p:cNvPr name="Group 7" id="7"/>
          <p:cNvGrpSpPr/>
          <p:nvPr/>
        </p:nvGrpSpPr>
        <p:grpSpPr>
          <a:xfrm rot="0">
            <a:off x="9720720" y="3383309"/>
            <a:ext cx="5809326" cy="5735584"/>
            <a:chOff x="0" y="0"/>
            <a:chExt cx="7745768" cy="7647445"/>
          </a:xfrm>
        </p:grpSpPr>
        <p:sp>
          <p:nvSpPr>
            <p:cNvPr name="Freeform 8" id="8"/>
            <p:cNvSpPr/>
            <p:nvPr/>
          </p:nvSpPr>
          <p:spPr>
            <a:xfrm flipH="false" flipV="false" rot="0">
              <a:off x="0" y="0"/>
              <a:ext cx="7745730" cy="7647432"/>
            </a:xfrm>
            <a:custGeom>
              <a:avLst/>
              <a:gdLst/>
              <a:ahLst/>
              <a:cxnLst/>
              <a:rect r="r" b="b" t="t" l="l"/>
              <a:pathLst>
                <a:path h="7647432" w="7745730">
                  <a:moveTo>
                    <a:pt x="0" y="0"/>
                  </a:moveTo>
                  <a:lnTo>
                    <a:pt x="7745730" y="0"/>
                  </a:lnTo>
                  <a:lnTo>
                    <a:pt x="7745730" y="7647432"/>
                  </a:lnTo>
                  <a:lnTo>
                    <a:pt x="0" y="7647432"/>
                  </a:lnTo>
                  <a:lnTo>
                    <a:pt x="0" y="0"/>
                  </a:lnTo>
                  <a:close/>
                </a:path>
              </a:pathLst>
            </a:custGeom>
            <a:blipFill>
              <a:blip r:embed="rId4"/>
              <a:stretch>
                <a:fillRect l="0" t="0" r="0" b="0"/>
              </a:stretch>
            </a:blipFill>
          </p:spPr>
        </p:sp>
      </p:grpSp>
      <p:sp>
        <p:nvSpPr>
          <p:cNvPr name="TextBox 9" id="9"/>
          <p:cNvSpPr txBox="true"/>
          <p:nvPr/>
        </p:nvSpPr>
        <p:spPr>
          <a:xfrm rot="0">
            <a:off x="1690811" y="9164603"/>
            <a:ext cx="3078109" cy="878053"/>
          </a:xfrm>
          <a:prstGeom prst="rect">
            <a:avLst/>
          </a:prstGeom>
        </p:spPr>
        <p:txBody>
          <a:bodyPr anchor="t" rtlCol="false" tIns="0" lIns="0" bIns="0" rIns="0">
            <a:spAutoFit/>
          </a:bodyPr>
          <a:lstStyle/>
          <a:p>
            <a:pPr algn="l">
              <a:lnSpc>
                <a:spcPts val="3240"/>
              </a:lnSpc>
            </a:pPr>
            <a:r>
              <a:rPr lang="en-US" sz="2700">
                <a:solidFill>
                  <a:srgbClr val="FFFFFF"/>
                </a:solidFill>
                <a:latin typeface="Garamond"/>
                <a:ea typeface="Garamond"/>
                <a:cs typeface="Garamond"/>
                <a:sym typeface="Garamond"/>
              </a:rPr>
              <a:t>Fotos: archivo personal</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grpSp>
        <p:nvGrpSpPr>
          <p:cNvPr name="Group 5" id="5"/>
          <p:cNvGrpSpPr/>
          <p:nvPr/>
        </p:nvGrpSpPr>
        <p:grpSpPr>
          <a:xfrm rot="0">
            <a:off x="9512713" y="3121771"/>
            <a:ext cx="6367272" cy="5745470"/>
            <a:chOff x="0" y="0"/>
            <a:chExt cx="8489696" cy="7660627"/>
          </a:xfrm>
        </p:grpSpPr>
        <p:sp>
          <p:nvSpPr>
            <p:cNvPr name="Freeform 6" id="6"/>
            <p:cNvSpPr/>
            <p:nvPr/>
          </p:nvSpPr>
          <p:spPr>
            <a:xfrm flipH="false" flipV="false" rot="0">
              <a:off x="0" y="0"/>
              <a:ext cx="8489696" cy="7660640"/>
            </a:xfrm>
            <a:custGeom>
              <a:avLst/>
              <a:gdLst/>
              <a:ahLst/>
              <a:cxnLst/>
              <a:rect r="r" b="b" t="t" l="l"/>
              <a:pathLst>
                <a:path h="7660640" w="8489696">
                  <a:moveTo>
                    <a:pt x="0" y="0"/>
                  </a:moveTo>
                  <a:lnTo>
                    <a:pt x="8489696" y="0"/>
                  </a:lnTo>
                  <a:lnTo>
                    <a:pt x="8489696" y="7660640"/>
                  </a:lnTo>
                  <a:lnTo>
                    <a:pt x="0" y="7660640"/>
                  </a:lnTo>
                  <a:lnTo>
                    <a:pt x="0" y="0"/>
                  </a:lnTo>
                  <a:close/>
                </a:path>
              </a:pathLst>
            </a:custGeom>
            <a:blipFill>
              <a:blip r:embed="rId3"/>
              <a:stretch>
                <a:fillRect l="0" t="0" r="0" b="0"/>
              </a:stretch>
            </a:blipFill>
          </p:spPr>
        </p:sp>
      </p:grpSp>
      <p:grpSp>
        <p:nvGrpSpPr>
          <p:cNvPr name="Group 7" id="7"/>
          <p:cNvGrpSpPr/>
          <p:nvPr/>
        </p:nvGrpSpPr>
        <p:grpSpPr>
          <a:xfrm rot="0">
            <a:off x="1589484" y="3121771"/>
            <a:ext cx="6122118" cy="5745470"/>
            <a:chOff x="0" y="0"/>
            <a:chExt cx="8162823" cy="7660627"/>
          </a:xfrm>
        </p:grpSpPr>
        <p:sp>
          <p:nvSpPr>
            <p:cNvPr name="Freeform 8" id="8"/>
            <p:cNvSpPr/>
            <p:nvPr/>
          </p:nvSpPr>
          <p:spPr>
            <a:xfrm flipH="false" flipV="false" rot="0">
              <a:off x="0" y="0"/>
              <a:ext cx="8162798" cy="7660640"/>
            </a:xfrm>
            <a:custGeom>
              <a:avLst/>
              <a:gdLst/>
              <a:ahLst/>
              <a:cxnLst/>
              <a:rect r="r" b="b" t="t" l="l"/>
              <a:pathLst>
                <a:path h="7660640" w="8162798">
                  <a:moveTo>
                    <a:pt x="0" y="0"/>
                  </a:moveTo>
                  <a:lnTo>
                    <a:pt x="8162798" y="0"/>
                  </a:lnTo>
                  <a:lnTo>
                    <a:pt x="8162798" y="7660640"/>
                  </a:lnTo>
                  <a:lnTo>
                    <a:pt x="0" y="7660640"/>
                  </a:lnTo>
                  <a:lnTo>
                    <a:pt x="0" y="0"/>
                  </a:lnTo>
                  <a:close/>
                </a:path>
              </a:pathLst>
            </a:custGeom>
            <a:blipFill>
              <a:blip r:embed="rId4"/>
              <a:stretch>
                <a:fillRect l="0" t="0" r="0" b="0"/>
              </a:stretch>
            </a:blipFill>
          </p:spPr>
        </p:sp>
      </p:grpSp>
      <p:sp>
        <p:nvSpPr>
          <p:cNvPr name="TextBox 9" id="9"/>
          <p:cNvSpPr txBox="true"/>
          <p:nvPr/>
        </p:nvSpPr>
        <p:spPr>
          <a:xfrm rot="0">
            <a:off x="1680924" y="8944699"/>
            <a:ext cx="3219974" cy="462563"/>
          </a:xfrm>
          <a:prstGeom prst="rect">
            <a:avLst/>
          </a:prstGeom>
        </p:spPr>
        <p:txBody>
          <a:bodyPr anchor="t" rtlCol="false" tIns="0" lIns="0" bIns="0" rIns="0">
            <a:spAutoFit/>
          </a:bodyPr>
          <a:lstStyle/>
          <a:p>
            <a:pPr algn="l">
              <a:lnSpc>
                <a:spcPts val="3240"/>
              </a:lnSpc>
            </a:pPr>
            <a:r>
              <a:rPr lang="en-US" sz="2700">
                <a:solidFill>
                  <a:srgbClr val="FFFFFF"/>
                </a:solidFill>
                <a:latin typeface="Garamond"/>
                <a:ea typeface="Garamond"/>
                <a:cs typeface="Garamond"/>
                <a:sym typeface="Garamond"/>
              </a:rPr>
              <a:t>Fotos: archivo personal</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grpSp>
        <p:nvGrpSpPr>
          <p:cNvPr name="Group 5" id="5"/>
          <p:cNvGrpSpPr/>
          <p:nvPr/>
        </p:nvGrpSpPr>
        <p:grpSpPr>
          <a:xfrm rot="0">
            <a:off x="4941627" y="3183045"/>
            <a:ext cx="8404736" cy="5716457"/>
            <a:chOff x="0" y="0"/>
            <a:chExt cx="11206315" cy="7621943"/>
          </a:xfrm>
        </p:grpSpPr>
        <p:sp>
          <p:nvSpPr>
            <p:cNvPr name="Freeform 6" id="6"/>
            <p:cNvSpPr/>
            <p:nvPr/>
          </p:nvSpPr>
          <p:spPr>
            <a:xfrm flipH="false" flipV="false" rot="0">
              <a:off x="0" y="0"/>
              <a:ext cx="11206353" cy="7621905"/>
            </a:xfrm>
            <a:custGeom>
              <a:avLst/>
              <a:gdLst/>
              <a:ahLst/>
              <a:cxnLst/>
              <a:rect r="r" b="b" t="t" l="l"/>
              <a:pathLst>
                <a:path h="7621905" w="11206353">
                  <a:moveTo>
                    <a:pt x="0" y="0"/>
                  </a:moveTo>
                  <a:lnTo>
                    <a:pt x="11206353" y="0"/>
                  </a:lnTo>
                  <a:lnTo>
                    <a:pt x="11206353" y="7621905"/>
                  </a:lnTo>
                  <a:lnTo>
                    <a:pt x="0" y="7621905"/>
                  </a:lnTo>
                  <a:lnTo>
                    <a:pt x="0" y="0"/>
                  </a:lnTo>
                  <a:close/>
                </a:path>
              </a:pathLst>
            </a:custGeom>
            <a:blipFill>
              <a:blip r:embed="rId3"/>
              <a:stretch>
                <a:fillRect l="0" t="0" r="0" b="0"/>
              </a:stretch>
            </a:blipFill>
          </p:spPr>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grpSp>
        <p:nvGrpSpPr>
          <p:cNvPr name="Group 5" id="5"/>
          <p:cNvGrpSpPr/>
          <p:nvPr/>
        </p:nvGrpSpPr>
        <p:grpSpPr>
          <a:xfrm rot="0">
            <a:off x="1257300" y="3301146"/>
            <a:ext cx="7022830" cy="5719762"/>
            <a:chOff x="0" y="0"/>
            <a:chExt cx="9363774" cy="7626350"/>
          </a:xfrm>
        </p:grpSpPr>
        <p:sp>
          <p:nvSpPr>
            <p:cNvPr name="Freeform 6" id="6"/>
            <p:cNvSpPr/>
            <p:nvPr/>
          </p:nvSpPr>
          <p:spPr>
            <a:xfrm flipH="false" flipV="false" rot="0">
              <a:off x="0" y="0"/>
              <a:ext cx="9363710" cy="7626350"/>
            </a:xfrm>
            <a:custGeom>
              <a:avLst/>
              <a:gdLst/>
              <a:ahLst/>
              <a:cxnLst/>
              <a:rect r="r" b="b" t="t" l="l"/>
              <a:pathLst>
                <a:path h="7626350" w="9363710">
                  <a:moveTo>
                    <a:pt x="0" y="0"/>
                  </a:moveTo>
                  <a:lnTo>
                    <a:pt x="9363710" y="0"/>
                  </a:lnTo>
                  <a:lnTo>
                    <a:pt x="9363710" y="7626350"/>
                  </a:lnTo>
                  <a:lnTo>
                    <a:pt x="0" y="7626350"/>
                  </a:lnTo>
                  <a:lnTo>
                    <a:pt x="0" y="0"/>
                  </a:lnTo>
                  <a:close/>
                </a:path>
              </a:pathLst>
            </a:custGeom>
            <a:blipFill>
              <a:blip r:embed="rId3"/>
              <a:stretch>
                <a:fillRect l="0" t="0" r="0" b="0"/>
              </a:stretch>
            </a:blipFill>
          </p:spPr>
        </p:sp>
      </p:grpSp>
      <p:grpSp>
        <p:nvGrpSpPr>
          <p:cNvPr name="Group 7" id="7"/>
          <p:cNvGrpSpPr/>
          <p:nvPr/>
        </p:nvGrpSpPr>
        <p:grpSpPr>
          <a:xfrm rot="0">
            <a:off x="10007879" y="3301146"/>
            <a:ext cx="6882536" cy="5719762"/>
            <a:chOff x="0" y="0"/>
            <a:chExt cx="9176715" cy="7626350"/>
          </a:xfrm>
        </p:grpSpPr>
        <p:sp>
          <p:nvSpPr>
            <p:cNvPr name="Freeform 8" id="8"/>
            <p:cNvSpPr/>
            <p:nvPr/>
          </p:nvSpPr>
          <p:spPr>
            <a:xfrm flipH="false" flipV="false" rot="0">
              <a:off x="0" y="0"/>
              <a:ext cx="9176766" cy="7626350"/>
            </a:xfrm>
            <a:custGeom>
              <a:avLst/>
              <a:gdLst/>
              <a:ahLst/>
              <a:cxnLst/>
              <a:rect r="r" b="b" t="t" l="l"/>
              <a:pathLst>
                <a:path h="7626350" w="9176766">
                  <a:moveTo>
                    <a:pt x="0" y="0"/>
                  </a:moveTo>
                  <a:lnTo>
                    <a:pt x="9176766" y="0"/>
                  </a:lnTo>
                  <a:lnTo>
                    <a:pt x="9176766" y="7626350"/>
                  </a:lnTo>
                  <a:lnTo>
                    <a:pt x="0" y="7626350"/>
                  </a:lnTo>
                  <a:lnTo>
                    <a:pt x="0" y="0"/>
                  </a:lnTo>
                  <a:close/>
                </a:path>
              </a:pathLst>
            </a:custGeom>
            <a:blipFill>
              <a:blip r:embed="rId4"/>
              <a:stretch>
                <a:fillRect l="0" t="0" r="0" b="0"/>
              </a:stretch>
            </a:blipFill>
          </p:spPr>
        </p:sp>
      </p:grpSp>
      <p:sp>
        <p:nvSpPr>
          <p:cNvPr name="TextBox 9" id="9"/>
          <p:cNvSpPr txBox="true"/>
          <p:nvPr/>
        </p:nvSpPr>
        <p:spPr>
          <a:xfrm rot="0">
            <a:off x="1348740" y="9066628"/>
            <a:ext cx="3219974" cy="462563"/>
          </a:xfrm>
          <a:prstGeom prst="rect">
            <a:avLst/>
          </a:prstGeom>
        </p:spPr>
        <p:txBody>
          <a:bodyPr anchor="t" rtlCol="false" tIns="0" lIns="0" bIns="0" rIns="0">
            <a:spAutoFit/>
          </a:bodyPr>
          <a:lstStyle/>
          <a:p>
            <a:pPr algn="l">
              <a:lnSpc>
                <a:spcPts val="3240"/>
              </a:lnSpc>
            </a:pPr>
            <a:r>
              <a:rPr lang="en-US" sz="2700">
                <a:solidFill>
                  <a:srgbClr val="FFFFFF"/>
                </a:solidFill>
                <a:latin typeface="Garamond"/>
                <a:ea typeface="Garamond"/>
                <a:cs typeface="Garamond"/>
                <a:sym typeface="Garamond"/>
              </a:rPr>
              <a:t>Fotos: archivo personal</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grpSp>
        <p:nvGrpSpPr>
          <p:cNvPr name="Group 5" id="5"/>
          <p:cNvGrpSpPr/>
          <p:nvPr/>
        </p:nvGrpSpPr>
        <p:grpSpPr>
          <a:xfrm rot="0">
            <a:off x="1257300" y="3572799"/>
            <a:ext cx="7488888" cy="5762930"/>
            <a:chOff x="0" y="0"/>
            <a:chExt cx="9985184" cy="7683906"/>
          </a:xfrm>
        </p:grpSpPr>
        <p:sp>
          <p:nvSpPr>
            <p:cNvPr name="Freeform 6" id="6"/>
            <p:cNvSpPr/>
            <p:nvPr/>
          </p:nvSpPr>
          <p:spPr>
            <a:xfrm flipH="false" flipV="false" rot="0">
              <a:off x="0" y="0"/>
              <a:ext cx="9985121" cy="7683881"/>
            </a:xfrm>
            <a:custGeom>
              <a:avLst/>
              <a:gdLst/>
              <a:ahLst/>
              <a:cxnLst/>
              <a:rect r="r" b="b" t="t" l="l"/>
              <a:pathLst>
                <a:path h="7683881" w="9985121">
                  <a:moveTo>
                    <a:pt x="0" y="0"/>
                  </a:moveTo>
                  <a:lnTo>
                    <a:pt x="9985121" y="0"/>
                  </a:lnTo>
                  <a:lnTo>
                    <a:pt x="9985121" y="7683881"/>
                  </a:lnTo>
                  <a:lnTo>
                    <a:pt x="0" y="7683881"/>
                  </a:lnTo>
                  <a:lnTo>
                    <a:pt x="0" y="0"/>
                  </a:lnTo>
                  <a:close/>
                </a:path>
              </a:pathLst>
            </a:custGeom>
            <a:blipFill>
              <a:blip r:embed="rId3"/>
              <a:stretch>
                <a:fillRect l="0" t="0" r="0" b="0"/>
              </a:stretch>
            </a:blipFill>
          </p:spPr>
        </p:sp>
      </p:grpSp>
      <p:grpSp>
        <p:nvGrpSpPr>
          <p:cNvPr name="Group 7" id="7"/>
          <p:cNvGrpSpPr/>
          <p:nvPr/>
        </p:nvGrpSpPr>
        <p:grpSpPr>
          <a:xfrm rot="0">
            <a:off x="9875930" y="2373925"/>
            <a:ext cx="6416945" cy="8543563"/>
            <a:chOff x="0" y="0"/>
            <a:chExt cx="8555926" cy="11391417"/>
          </a:xfrm>
        </p:grpSpPr>
        <p:sp>
          <p:nvSpPr>
            <p:cNvPr name="Freeform 8" id="8"/>
            <p:cNvSpPr/>
            <p:nvPr/>
          </p:nvSpPr>
          <p:spPr>
            <a:xfrm flipH="false" flipV="false" rot="0">
              <a:off x="0" y="0"/>
              <a:ext cx="8555863" cy="11391392"/>
            </a:xfrm>
            <a:custGeom>
              <a:avLst/>
              <a:gdLst/>
              <a:ahLst/>
              <a:cxnLst/>
              <a:rect r="r" b="b" t="t" l="l"/>
              <a:pathLst>
                <a:path h="11391392" w="8555863">
                  <a:moveTo>
                    <a:pt x="0" y="0"/>
                  </a:moveTo>
                  <a:lnTo>
                    <a:pt x="8555863" y="0"/>
                  </a:lnTo>
                  <a:lnTo>
                    <a:pt x="8555863" y="11391392"/>
                  </a:lnTo>
                  <a:lnTo>
                    <a:pt x="0" y="11391392"/>
                  </a:lnTo>
                  <a:lnTo>
                    <a:pt x="0" y="0"/>
                  </a:lnTo>
                  <a:close/>
                </a:path>
              </a:pathLst>
            </a:custGeom>
            <a:blipFill>
              <a:blip r:embed="rId4"/>
              <a:stretch>
                <a:fillRect l="2591" t="-19084" r="-2593" b="18729"/>
              </a:stretch>
            </a:blipFill>
          </p:spPr>
        </p:sp>
      </p:grpSp>
      <p:grpSp>
        <p:nvGrpSpPr>
          <p:cNvPr name="Group 9" id="9"/>
          <p:cNvGrpSpPr/>
          <p:nvPr/>
        </p:nvGrpSpPr>
        <p:grpSpPr>
          <a:xfrm rot="0">
            <a:off x="12573705" y="5133975"/>
            <a:ext cx="599342" cy="581758"/>
            <a:chOff x="0" y="0"/>
            <a:chExt cx="799122" cy="775678"/>
          </a:xfrm>
        </p:grpSpPr>
        <p:sp>
          <p:nvSpPr>
            <p:cNvPr name="Freeform 10" id="10"/>
            <p:cNvSpPr/>
            <p:nvPr/>
          </p:nvSpPr>
          <p:spPr>
            <a:xfrm flipH="false" flipV="false" rot="0">
              <a:off x="0" y="0"/>
              <a:ext cx="799084" cy="775716"/>
            </a:xfrm>
            <a:custGeom>
              <a:avLst/>
              <a:gdLst/>
              <a:ahLst/>
              <a:cxnLst/>
              <a:rect r="r" b="b" t="t" l="l"/>
              <a:pathLst>
                <a:path h="775716" w="799084">
                  <a:moveTo>
                    <a:pt x="0" y="0"/>
                  </a:moveTo>
                  <a:lnTo>
                    <a:pt x="799084" y="0"/>
                  </a:lnTo>
                  <a:lnTo>
                    <a:pt x="799084" y="775716"/>
                  </a:lnTo>
                  <a:lnTo>
                    <a:pt x="0" y="775716"/>
                  </a:lnTo>
                  <a:close/>
                </a:path>
              </a:pathLst>
            </a:custGeom>
            <a:solidFill>
              <a:srgbClr val="000000"/>
            </a:solidFill>
            <a:ln w="19050" cap="sq">
              <a:solidFill>
                <a:srgbClr val="000000"/>
              </a:solidFill>
              <a:prstDash val="solid"/>
              <a:miter/>
            </a:ln>
          </p:spPr>
        </p:sp>
      </p:gr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Abdominoplastia</a:t>
              </a:r>
            </a:p>
          </p:txBody>
        </p:sp>
      </p:grpSp>
      <p:grpSp>
        <p:nvGrpSpPr>
          <p:cNvPr name="Group 5" id="5"/>
          <p:cNvGrpSpPr/>
          <p:nvPr/>
        </p:nvGrpSpPr>
        <p:grpSpPr>
          <a:xfrm rot="0">
            <a:off x="1257300" y="3747011"/>
            <a:ext cx="6371701" cy="5109667"/>
            <a:chOff x="0" y="0"/>
            <a:chExt cx="8495602" cy="6812890"/>
          </a:xfrm>
        </p:grpSpPr>
        <p:sp>
          <p:nvSpPr>
            <p:cNvPr name="Freeform 6" id="6"/>
            <p:cNvSpPr/>
            <p:nvPr/>
          </p:nvSpPr>
          <p:spPr>
            <a:xfrm flipH="false" flipV="false" rot="0">
              <a:off x="0" y="0"/>
              <a:ext cx="8495538" cy="6812915"/>
            </a:xfrm>
            <a:custGeom>
              <a:avLst/>
              <a:gdLst/>
              <a:ahLst/>
              <a:cxnLst/>
              <a:rect r="r" b="b" t="t" l="l"/>
              <a:pathLst>
                <a:path h="6812915" w="8495538">
                  <a:moveTo>
                    <a:pt x="0" y="0"/>
                  </a:moveTo>
                  <a:lnTo>
                    <a:pt x="8495538" y="0"/>
                  </a:lnTo>
                  <a:lnTo>
                    <a:pt x="8495538" y="6812915"/>
                  </a:lnTo>
                  <a:lnTo>
                    <a:pt x="0" y="6812915"/>
                  </a:lnTo>
                  <a:lnTo>
                    <a:pt x="0" y="0"/>
                  </a:lnTo>
                  <a:close/>
                </a:path>
              </a:pathLst>
            </a:custGeom>
            <a:blipFill>
              <a:blip r:embed="rId3"/>
              <a:stretch>
                <a:fillRect l="0" t="0" r="0" b="0"/>
              </a:stretch>
            </a:blipFill>
          </p:spPr>
        </p:sp>
      </p:grpSp>
      <p:grpSp>
        <p:nvGrpSpPr>
          <p:cNvPr name="Group 7" id="7"/>
          <p:cNvGrpSpPr/>
          <p:nvPr/>
        </p:nvGrpSpPr>
        <p:grpSpPr>
          <a:xfrm rot="0">
            <a:off x="9829800" y="3436334"/>
            <a:ext cx="5899356" cy="5420344"/>
            <a:chOff x="0" y="0"/>
            <a:chExt cx="7865808" cy="7227126"/>
          </a:xfrm>
        </p:grpSpPr>
        <p:sp>
          <p:nvSpPr>
            <p:cNvPr name="Freeform 8" id="8"/>
            <p:cNvSpPr/>
            <p:nvPr/>
          </p:nvSpPr>
          <p:spPr>
            <a:xfrm flipH="false" flipV="false" rot="0">
              <a:off x="0" y="0"/>
              <a:ext cx="7865745" cy="7227189"/>
            </a:xfrm>
            <a:custGeom>
              <a:avLst/>
              <a:gdLst/>
              <a:ahLst/>
              <a:cxnLst/>
              <a:rect r="r" b="b" t="t" l="l"/>
              <a:pathLst>
                <a:path h="7227189" w="7865745">
                  <a:moveTo>
                    <a:pt x="0" y="0"/>
                  </a:moveTo>
                  <a:lnTo>
                    <a:pt x="7865745" y="0"/>
                  </a:lnTo>
                  <a:lnTo>
                    <a:pt x="7865745" y="7227189"/>
                  </a:lnTo>
                  <a:lnTo>
                    <a:pt x="0" y="7227189"/>
                  </a:lnTo>
                  <a:lnTo>
                    <a:pt x="0" y="0"/>
                  </a:lnTo>
                  <a:close/>
                </a:path>
              </a:pathLst>
            </a:custGeom>
            <a:blipFill>
              <a:blip r:embed="rId4"/>
              <a:stretch>
                <a:fillRect l="0" t="0" r="0" b="0"/>
              </a:stretch>
            </a:blipFill>
          </p:spPr>
        </p:sp>
      </p:gr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Liposucción</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Liposucción clásica - Cánulas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conectado a dispositivos con alta potencia de succión;</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 Suprimió cicatrices extensas;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 Rápido regreso a las actividades;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CONTRAINDICACIÓN: exceso de piel</a:t>
            </a:r>
          </a:p>
        </p:txBody>
      </p:sp>
      <p:grpSp>
        <p:nvGrpSpPr>
          <p:cNvPr name="Group 6" id="6"/>
          <p:cNvGrpSpPr/>
          <p:nvPr/>
        </p:nvGrpSpPr>
        <p:grpSpPr>
          <a:xfrm rot="0">
            <a:off x="11161528" y="4866970"/>
            <a:ext cx="6299511" cy="4192038"/>
            <a:chOff x="0" y="0"/>
            <a:chExt cx="8399348" cy="5589384"/>
          </a:xfrm>
        </p:grpSpPr>
        <p:sp>
          <p:nvSpPr>
            <p:cNvPr name="Freeform 7" id="7"/>
            <p:cNvSpPr/>
            <p:nvPr/>
          </p:nvSpPr>
          <p:spPr>
            <a:xfrm flipH="false" flipV="false" rot="0">
              <a:off x="0" y="0"/>
              <a:ext cx="8399399" cy="5589397"/>
            </a:xfrm>
            <a:custGeom>
              <a:avLst/>
              <a:gdLst/>
              <a:ahLst/>
              <a:cxnLst/>
              <a:rect r="r" b="b" t="t" l="l"/>
              <a:pathLst>
                <a:path h="5589397" w="8399399">
                  <a:moveTo>
                    <a:pt x="0" y="0"/>
                  </a:moveTo>
                  <a:lnTo>
                    <a:pt x="8399399" y="0"/>
                  </a:lnTo>
                  <a:lnTo>
                    <a:pt x="8399399" y="5589397"/>
                  </a:lnTo>
                  <a:lnTo>
                    <a:pt x="0" y="5589397"/>
                  </a:lnTo>
                  <a:lnTo>
                    <a:pt x="0" y="0"/>
                  </a:lnTo>
                  <a:close/>
                </a:path>
              </a:pathLst>
            </a:custGeom>
            <a:blipFill>
              <a:blip r:embed="rId3"/>
              <a:stretch>
                <a:fillRect l="0" t="0" r="0" b="0"/>
              </a:stretch>
            </a:blipFill>
          </p:spPr>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Liposucción</a:t>
              </a:r>
            </a:p>
          </p:txBody>
        </p:sp>
      </p:grpSp>
      <p:grpSp>
        <p:nvGrpSpPr>
          <p:cNvPr name="Group 5" id="5"/>
          <p:cNvGrpSpPr/>
          <p:nvPr/>
        </p:nvGrpSpPr>
        <p:grpSpPr>
          <a:xfrm rot="0">
            <a:off x="9144000" y="3612909"/>
            <a:ext cx="7200214" cy="4791408"/>
            <a:chOff x="0" y="0"/>
            <a:chExt cx="9600286" cy="6388544"/>
          </a:xfrm>
        </p:grpSpPr>
        <p:sp>
          <p:nvSpPr>
            <p:cNvPr name="Freeform 6" id="6"/>
            <p:cNvSpPr/>
            <p:nvPr/>
          </p:nvSpPr>
          <p:spPr>
            <a:xfrm flipH="false" flipV="false" rot="0">
              <a:off x="0" y="0"/>
              <a:ext cx="9600311" cy="6388608"/>
            </a:xfrm>
            <a:custGeom>
              <a:avLst/>
              <a:gdLst/>
              <a:ahLst/>
              <a:cxnLst/>
              <a:rect r="r" b="b" t="t" l="l"/>
              <a:pathLst>
                <a:path h="6388608" w="9600311">
                  <a:moveTo>
                    <a:pt x="0" y="0"/>
                  </a:moveTo>
                  <a:lnTo>
                    <a:pt x="9600311" y="0"/>
                  </a:lnTo>
                  <a:lnTo>
                    <a:pt x="9600311" y="6388608"/>
                  </a:lnTo>
                  <a:lnTo>
                    <a:pt x="0" y="6388608"/>
                  </a:lnTo>
                  <a:lnTo>
                    <a:pt x="0" y="0"/>
                  </a:lnTo>
                  <a:close/>
                </a:path>
              </a:pathLst>
            </a:custGeom>
            <a:blipFill>
              <a:blip r:embed="rId3"/>
              <a:stretch>
                <a:fillRect l="0" t="0" r="0" b="0"/>
              </a:stretch>
            </a:blipFill>
          </p:spPr>
        </p:sp>
      </p:grpSp>
      <p:grpSp>
        <p:nvGrpSpPr>
          <p:cNvPr name="Group 7" id="7"/>
          <p:cNvGrpSpPr/>
          <p:nvPr/>
        </p:nvGrpSpPr>
        <p:grpSpPr>
          <a:xfrm rot="0">
            <a:off x="1287323" y="3612909"/>
            <a:ext cx="6491411" cy="4791408"/>
            <a:chOff x="0" y="0"/>
            <a:chExt cx="8655215" cy="6388544"/>
          </a:xfrm>
        </p:grpSpPr>
        <p:sp>
          <p:nvSpPr>
            <p:cNvPr name="Freeform 8" id="8"/>
            <p:cNvSpPr/>
            <p:nvPr/>
          </p:nvSpPr>
          <p:spPr>
            <a:xfrm flipH="false" flipV="false" rot="0">
              <a:off x="0" y="0"/>
              <a:ext cx="8655177" cy="6388608"/>
            </a:xfrm>
            <a:custGeom>
              <a:avLst/>
              <a:gdLst/>
              <a:ahLst/>
              <a:cxnLst/>
              <a:rect r="r" b="b" t="t" l="l"/>
              <a:pathLst>
                <a:path h="6388608" w="8655177">
                  <a:moveTo>
                    <a:pt x="0" y="0"/>
                  </a:moveTo>
                  <a:lnTo>
                    <a:pt x="8655177" y="0"/>
                  </a:lnTo>
                  <a:lnTo>
                    <a:pt x="8655177" y="6388608"/>
                  </a:lnTo>
                  <a:lnTo>
                    <a:pt x="0" y="6388608"/>
                  </a:lnTo>
                  <a:lnTo>
                    <a:pt x="0" y="0"/>
                  </a:lnTo>
                  <a:close/>
                </a:path>
              </a:pathLst>
            </a:custGeom>
            <a:blipFill>
              <a:blip r:embed="rId4"/>
              <a:stretch>
                <a:fillRect l="0" t="-88" r="0" b="-88"/>
              </a:stretch>
            </a:blipFill>
          </p:spPr>
        </p:sp>
      </p:gr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Liposucción</a:t>
              </a:r>
            </a:p>
          </p:txBody>
        </p:sp>
      </p:grpSp>
      <p:grpSp>
        <p:nvGrpSpPr>
          <p:cNvPr name="Group 5" id="5"/>
          <p:cNvGrpSpPr/>
          <p:nvPr/>
        </p:nvGrpSpPr>
        <p:grpSpPr>
          <a:xfrm rot="0">
            <a:off x="1453982" y="4358154"/>
            <a:ext cx="15380037" cy="3757717"/>
            <a:chOff x="0" y="0"/>
            <a:chExt cx="20506715" cy="5010290"/>
          </a:xfrm>
        </p:grpSpPr>
        <p:sp>
          <p:nvSpPr>
            <p:cNvPr name="Freeform 6" id="6"/>
            <p:cNvSpPr/>
            <p:nvPr/>
          </p:nvSpPr>
          <p:spPr>
            <a:xfrm flipH="false" flipV="false" rot="0">
              <a:off x="0" y="0"/>
              <a:ext cx="20506689" cy="5010277"/>
            </a:xfrm>
            <a:custGeom>
              <a:avLst/>
              <a:gdLst/>
              <a:ahLst/>
              <a:cxnLst/>
              <a:rect r="r" b="b" t="t" l="l"/>
              <a:pathLst>
                <a:path h="5010277" w="20506689">
                  <a:moveTo>
                    <a:pt x="0" y="0"/>
                  </a:moveTo>
                  <a:lnTo>
                    <a:pt x="20506689" y="0"/>
                  </a:lnTo>
                  <a:lnTo>
                    <a:pt x="20506689" y="5010277"/>
                  </a:lnTo>
                  <a:lnTo>
                    <a:pt x="0" y="5010277"/>
                  </a:lnTo>
                  <a:lnTo>
                    <a:pt x="0" y="0"/>
                  </a:lnTo>
                  <a:close/>
                </a:path>
              </a:pathLst>
            </a:custGeom>
            <a:blipFill>
              <a:blip r:embed="rId3"/>
              <a:stretch>
                <a:fillRect l="0" t="-21" r="0" b="-21"/>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La cirugía plástica en el mundo</a:t>
              </a:r>
            </a:p>
          </p:txBody>
        </p:sp>
      </p:grpSp>
      <p:grpSp>
        <p:nvGrpSpPr>
          <p:cNvPr name="Group 5" id="5"/>
          <p:cNvGrpSpPr/>
          <p:nvPr/>
        </p:nvGrpSpPr>
        <p:grpSpPr>
          <a:xfrm rot="0">
            <a:off x="1103424" y="3252683"/>
            <a:ext cx="16081143" cy="4159320"/>
            <a:chOff x="0" y="0"/>
            <a:chExt cx="21441524" cy="5545760"/>
          </a:xfrm>
        </p:grpSpPr>
        <p:sp>
          <p:nvSpPr>
            <p:cNvPr name="Freeform 6" id="6"/>
            <p:cNvSpPr/>
            <p:nvPr/>
          </p:nvSpPr>
          <p:spPr>
            <a:xfrm flipH="false" flipV="false" rot="0">
              <a:off x="0" y="0"/>
              <a:ext cx="21441538" cy="5545709"/>
            </a:xfrm>
            <a:custGeom>
              <a:avLst/>
              <a:gdLst/>
              <a:ahLst/>
              <a:cxnLst/>
              <a:rect r="r" b="b" t="t" l="l"/>
              <a:pathLst>
                <a:path h="5545709" w="21441538">
                  <a:moveTo>
                    <a:pt x="0" y="0"/>
                  </a:moveTo>
                  <a:lnTo>
                    <a:pt x="21441538" y="0"/>
                  </a:lnTo>
                  <a:lnTo>
                    <a:pt x="21441538" y="5545709"/>
                  </a:lnTo>
                  <a:lnTo>
                    <a:pt x="0" y="5545709"/>
                  </a:lnTo>
                  <a:lnTo>
                    <a:pt x="0" y="0"/>
                  </a:lnTo>
                  <a:close/>
                </a:path>
              </a:pathLst>
            </a:custGeom>
            <a:blipFill>
              <a:blip r:embed="rId3"/>
              <a:stretch>
                <a:fillRect l="0" t="0" r="0" b="-95169"/>
              </a:stretch>
            </a:blipFill>
          </p:spPr>
        </p:sp>
      </p:grpSp>
      <p:sp>
        <p:nvSpPr>
          <p:cNvPr name="TextBox 7" id="7"/>
          <p:cNvSpPr txBox="true"/>
          <p:nvPr/>
        </p:nvSpPr>
        <p:spPr>
          <a:xfrm rot="0">
            <a:off x="1348740" y="7620362"/>
            <a:ext cx="11406149" cy="462563"/>
          </a:xfrm>
          <a:prstGeom prst="rect">
            <a:avLst/>
          </a:prstGeom>
        </p:spPr>
        <p:txBody>
          <a:bodyPr anchor="t" rtlCol="false" tIns="0" lIns="0" bIns="0" rIns="0">
            <a:spAutoFit/>
          </a:bodyPr>
          <a:lstStyle/>
          <a:p>
            <a:pPr algn="l">
              <a:lnSpc>
                <a:spcPts val="3240"/>
              </a:lnSpc>
            </a:pPr>
            <a:r>
              <a:rPr lang="en-US" sz="2700">
                <a:solidFill>
                  <a:srgbClr val="FFFFFF"/>
                </a:solidFill>
                <a:latin typeface="Garamond"/>
                <a:ea typeface="Garamond"/>
                <a:cs typeface="Garamond"/>
                <a:sym typeface="Garamond"/>
              </a:rPr>
              <a:t>Procedimientos quirúrgicos principales realizados. Fuente: ISAPS</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Liposucción</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Injerto de grasa: injerto de grasa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 Indicación: atrofia glútea, secuelas de trauma, flacidez y secuelas postquirúrgicas;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Objetivo: contorno corporal natural y simétrico;</a:t>
            </a:r>
          </a:p>
        </p:txBody>
      </p:sp>
      <p:grpSp>
        <p:nvGrpSpPr>
          <p:cNvPr name="Group 6" id="6"/>
          <p:cNvGrpSpPr/>
          <p:nvPr/>
        </p:nvGrpSpPr>
        <p:grpSpPr>
          <a:xfrm rot="0">
            <a:off x="4973431" y="6015752"/>
            <a:ext cx="6242714" cy="3452098"/>
            <a:chOff x="0" y="0"/>
            <a:chExt cx="8323618" cy="4602798"/>
          </a:xfrm>
        </p:grpSpPr>
        <p:sp>
          <p:nvSpPr>
            <p:cNvPr name="Freeform 7" id="7"/>
            <p:cNvSpPr/>
            <p:nvPr/>
          </p:nvSpPr>
          <p:spPr>
            <a:xfrm flipH="false" flipV="false" rot="0">
              <a:off x="0" y="0"/>
              <a:ext cx="8323580" cy="4602734"/>
            </a:xfrm>
            <a:custGeom>
              <a:avLst/>
              <a:gdLst/>
              <a:ahLst/>
              <a:cxnLst/>
              <a:rect r="r" b="b" t="t" l="l"/>
              <a:pathLst>
                <a:path h="4602734" w="8323580">
                  <a:moveTo>
                    <a:pt x="0" y="0"/>
                  </a:moveTo>
                  <a:lnTo>
                    <a:pt x="8323580" y="0"/>
                  </a:lnTo>
                  <a:lnTo>
                    <a:pt x="8323580" y="4602734"/>
                  </a:lnTo>
                  <a:lnTo>
                    <a:pt x="0" y="4602734"/>
                  </a:lnTo>
                  <a:lnTo>
                    <a:pt x="0" y="0"/>
                  </a:lnTo>
                  <a:close/>
                </a:path>
              </a:pathLst>
            </a:custGeom>
            <a:blipFill>
              <a:blip r:embed="rId3"/>
              <a:stretch>
                <a:fillRect l="0" t="0" r="0" b="-1"/>
              </a:stretch>
            </a:blipFill>
          </p:spPr>
        </p:sp>
      </p:gr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Liposucción</a:t>
              </a:r>
            </a:p>
          </p:txBody>
        </p:sp>
      </p:grpSp>
      <p:grpSp>
        <p:nvGrpSpPr>
          <p:cNvPr name="Group 5" id="5"/>
          <p:cNvGrpSpPr/>
          <p:nvPr/>
        </p:nvGrpSpPr>
        <p:grpSpPr>
          <a:xfrm rot="0">
            <a:off x="1257300" y="2826363"/>
            <a:ext cx="6980101" cy="5971261"/>
            <a:chOff x="0" y="0"/>
            <a:chExt cx="9306801" cy="7961681"/>
          </a:xfrm>
        </p:grpSpPr>
        <p:sp>
          <p:nvSpPr>
            <p:cNvPr name="Freeform 6" id="6"/>
            <p:cNvSpPr/>
            <p:nvPr/>
          </p:nvSpPr>
          <p:spPr>
            <a:xfrm flipH="false" flipV="false" rot="0">
              <a:off x="0" y="0"/>
              <a:ext cx="9306814" cy="7961630"/>
            </a:xfrm>
            <a:custGeom>
              <a:avLst/>
              <a:gdLst/>
              <a:ahLst/>
              <a:cxnLst/>
              <a:rect r="r" b="b" t="t" l="l"/>
              <a:pathLst>
                <a:path h="7961630" w="9306814">
                  <a:moveTo>
                    <a:pt x="0" y="0"/>
                  </a:moveTo>
                  <a:lnTo>
                    <a:pt x="9306814" y="0"/>
                  </a:lnTo>
                  <a:lnTo>
                    <a:pt x="9306814" y="7961630"/>
                  </a:lnTo>
                  <a:lnTo>
                    <a:pt x="0" y="7961630"/>
                  </a:lnTo>
                  <a:lnTo>
                    <a:pt x="0" y="0"/>
                  </a:lnTo>
                  <a:close/>
                </a:path>
              </a:pathLst>
            </a:custGeom>
            <a:blipFill>
              <a:blip r:embed="rId3"/>
              <a:stretch>
                <a:fillRect l="0" t="0" r="0" b="0"/>
              </a:stretch>
            </a:blipFill>
          </p:spPr>
        </p:sp>
      </p:grpSp>
      <p:grpSp>
        <p:nvGrpSpPr>
          <p:cNvPr name="Group 7" id="7"/>
          <p:cNvGrpSpPr/>
          <p:nvPr/>
        </p:nvGrpSpPr>
        <p:grpSpPr>
          <a:xfrm rot="0">
            <a:off x="9144000" y="3822640"/>
            <a:ext cx="7496108" cy="4055269"/>
            <a:chOff x="0" y="0"/>
            <a:chExt cx="9994811" cy="5407025"/>
          </a:xfrm>
        </p:grpSpPr>
        <p:sp>
          <p:nvSpPr>
            <p:cNvPr name="Freeform 8" id="8"/>
            <p:cNvSpPr/>
            <p:nvPr/>
          </p:nvSpPr>
          <p:spPr>
            <a:xfrm flipH="false" flipV="false" rot="0">
              <a:off x="0" y="0"/>
              <a:ext cx="9994773" cy="5407025"/>
            </a:xfrm>
            <a:custGeom>
              <a:avLst/>
              <a:gdLst/>
              <a:ahLst/>
              <a:cxnLst/>
              <a:rect r="r" b="b" t="t" l="l"/>
              <a:pathLst>
                <a:path h="5407025" w="9994773">
                  <a:moveTo>
                    <a:pt x="0" y="0"/>
                  </a:moveTo>
                  <a:lnTo>
                    <a:pt x="9994773" y="0"/>
                  </a:lnTo>
                  <a:lnTo>
                    <a:pt x="9994773" y="5407025"/>
                  </a:lnTo>
                  <a:lnTo>
                    <a:pt x="0" y="5407025"/>
                  </a:lnTo>
                  <a:lnTo>
                    <a:pt x="0" y="0"/>
                  </a:lnTo>
                  <a:close/>
                </a:path>
              </a:pathLst>
            </a:custGeom>
            <a:blipFill>
              <a:blip r:embed="rId4"/>
              <a:stretch>
                <a:fillRect l="0" t="0" r="0" b="0"/>
              </a:stretch>
            </a:blipFill>
          </p:spPr>
        </p:sp>
      </p:gr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Braquioplastia</a:t>
              </a:r>
              <a:r>
                <a:rPr lang="en-US" sz="6600">
                  <a:solidFill>
                    <a:srgbClr val="FFFFFF"/>
                  </a:solidFill>
                  <a:latin typeface="Garamond"/>
                  <a:ea typeface="Garamond"/>
                  <a:cs typeface="Garamond"/>
                  <a:sym typeface="Garamond"/>
                </a:rPr>
                <a:t> </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Lifting de braço</a:t>
            </a:r>
          </a:p>
          <a:p>
            <a:pPr algn="l" marL="760095" indent="-380048" lvl="1">
              <a:lnSpc>
                <a:spcPts val="4536"/>
              </a:lnSpc>
            </a:pPr>
          </a:p>
          <a:p>
            <a:pPr algn="l" marL="760095" indent="-380048" lvl="1">
              <a:lnSpc>
                <a:spcPts val="4536"/>
              </a:lnSpc>
            </a:pPr>
          </a:p>
        </p:txBody>
      </p:sp>
      <p:grpSp>
        <p:nvGrpSpPr>
          <p:cNvPr name="Group 6" id="6"/>
          <p:cNvGrpSpPr/>
          <p:nvPr/>
        </p:nvGrpSpPr>
        <p:grpSpPr>
          <a:xfrm rot="0">
            <a:off x="5019856" y="3796474"/>
            <a:ext cx="8248288" cy="5468969"/>
            <a:chOff x="0" y="0"/>
            <a:chExt cx="10997717" cy="7291959"/>
          </a:xfrm>
        </p:grpSpPr>
        <p:sp>
          <p:nvSpPr>
            <p:cNvPr name="Freeform 7" id="7"/>
            <p:cNvSpPr/>
            <p:nvPr/>
          </p:nvSpPr>
          <p:spPr>
            <a:xfrm flipH="false" flipV="false" rot="0">
              <a:off x="0" y="0"/>
              <a:ext cx="10997692" cy="7291959"/>
            </a:xfrm>
            <a:custGeom>
              <a:avLst/>
              <a:gdLst/>
              <a:ahLst/>
              <a:cxnLst/>
              <a:rect r="r" b="b" t="t" l="l"/>
              <a:pathLst>
                <a:path h="7291959" w="10997692">
                  <a:moveTo>
                    <a:pt x="0" y="0"/>
                  </a:moveTo>
                  <a:lnTo>
                    <a:pt x="10997692" y="0"/>
                  </a:lnTo>
                  <a:lnTo>
                    <a:pt x="10997692" y="7291959"/>
                  </a:lnTo>
                  <a:lnTo>
                    <a:pt x="0" y="7291959"/>
                  </a:lnTo>
                  <a:lnTo>
                    <a:pt x="0" y="0"/>
                  </a:lnTo>
                  <a:close/>
                </a:path>
              </a:pathLst>
            </a:custGeom>
            <a:blipFill>
              <a:blip r:embed="rId3"/>
              <a:stretch>
                <a:fillRect l="0" t="0" r="0" b="0"/>
              </a:stretch>
            </a:blipFill>
          </p:spPr>
        </p:sp>
      </p:gr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sz="6600">
                  <a:solidFill>
                    <a:srgbClr val="FFFFFF"/>
                  </a:solidFill>
                  <a:latin typeface="Garamond"/>
                  <a:ea typeface="Garamond"/>
                  <a:cs typeface="Garamond"/>
                  <a:sym typeface="Garamond"/>
                </a:rPr>
                <a:t>Braquiplastia</a:t>
              </a:r>
            </a:p>
          </p:txBody>
        </p:sp>
      </p:grpSp>
      <p:grpSp>
        <p:nvGrpSpPr>
          <p:cNvPr name="Group 5" id="5"/>
          <p:cNvGrpSpPr/>
          <p:nvPr/>
        </p:nvGrpSpPr>
        <p:grpSpPr>
          <a:xfrm rot="0">
            <a:off x="8181537" y="3385642"/>
            <a:ext cx="7363263" cy="5615559"/>
            <a:chOff x="0" y="0"/>
            <a:chExt cx="9817684" cy="7487412"/>
          </a:xfrm>
        </p:grpSpPr>
        <p:sp>
          <p:nvSpPr>
            <p:cNvPr name="Freeform 6" id="6"/>
            <p:cNvSpPr/>
            <p:nvPr/>
          </p:nvSpPr>
          <p:spPr>
            <a:xfrm flipH="false" flipV="false" rot="0">
              <a:off x="0" y="0"/>
              <a:ext cx="9817735" cy="7487412"/>
            </a:xfrm>
            <a:custGeom>
              <a:avLst/>
              <a:gdLst/>
              <a:ahLst/>
              <a:cxnLst/>
              <a:rect r="r" b="b" t="t" l="l"/>
              <a:pathLst>
                <a:path h="7487412" w="9817735">
                  <a:moveTo>
                    <a:pt x="0" y="0"/>
                  </a:moveTo>
                  <a:lnTo>
                    <a:pt x="9817735" y="0"/>
                  </a:lnTo>
                  <a:lnTo>
                    <a:pt x="9817735" y="7487412"/>
                  </a:lnTo>
                  <a:lnTo>
                    <a:pt x="0" y="7487412"/>
                  </a:lnTo>
                  <a:lnTo>
                    <a:pt x="0" y="0"/>
                  </a:lnTo>
                  <a:close/>
                </a:path>
              </a:pathLst>
            </a:custGeom>
            <a:blipFill>
              <a:blip r:embed="rId3"/>
              <a:stretch>
                <a:fillRect l="0" t="0" r="0" b="0"/>
              </a:stretch>
            </a:blipFill>
          </p:spPr>
        </p:sp>
      </p:grpSp>
      <p:grpSp>
        <p:nvGrpSpPr>
          <p:cNvPr name="Group 7" id="7"/>
          <p:cNvGrpSpPr/>
          <p:nvPr/>
        </p:nvGrpSpPr>
        <p:grpSpPr>
          <a:xfrm rot="0">
            <a:off x="1257300" y="3549691"/>
            <a:ext cx="5354517" cy="5426554"/>
            <a:chOff x="0" y="0"/>
            <a:chExt cx="7139356" cy="7235406"/>
          </a:xfrm>
        </p:grpSpPr>
        <p:sp>
          <p:nvSpPr>
            <p:cNvPr name="Freeform 8" id="8"/>
            <p:cNvSpPr/>
            <p:nvPr/>
          </p:nvSpPr>
          <p:spPr>
            <a:xfrm flipH="false" flipV="false" rot="0">
              <a:off x="0" y="0"/>
              <a:ext cx="7139305" cy="7235444"/>
            </a:xfrm>
            <a:custGeom>
              <a:avLst/>
              <a:gdLst/>
              <a:ahLst/>
              <a:cxnLst/>
              <a:rect r="r" b="b" t="t" l="l"/>
              <a:pathLst>
                <a:path h="7235444" w="7139305">
                  <a:moveTo>
                    <a:pt x="0" y="0"/>
                  </a:moveTo>
                  <a:lnTo>
                    <a:pt x="7139305" y="0"/>
                  </a:lnTo>
                  <a:lnTo>
                    <a:pt x="7139305" y="7235444"/>
                  </a:lnTo>
                  <a:lnTo>
                    <a:pt x="0" y="7235444"/>
                  </a:lnTo>
                  <a:lnTo>
                    <a:pt x="0" y="0"/>
                  </a:lnTo>
                  <a:close/>
                </a:path>
              </a:pathLst>
            </a:custGeom>
            <a:blipFill>
              <a:blip r:embed="rId4"/>
              <a:stretch>
                <a:fillRect l="0" t="0" r="0" b="0"/>
              </a:stretch>
            </a:blipFill>
          </p:spPr>
        </p:sp>
      </p:gr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Braquioplastia</a:t>
              </a:r>
            </a:p>
          </p:txBody>
        </p:sp>
      </p:grpSp>
      <p:grpSp>
        <p:nvGrpSpPr>
          <p:cNvPr name="Group 5" id="5"/>
          <p:cNvGrpSpPr/>
          <p:nvPr/>
        </p:nvGrpSpPr>
        <p:grpSpPr>
          <a:xfrm rot="0">
            <a:off x="1257300" y="3703853"/>
            <a:ext cx="7065721" cy="4239435"/>
            <a:chOff x="0" y="0"/>
            <a:chExt cx="9420962" cy="5652580"/>
          </a:xfrm>
        </p:grpSpPr>
        <p:sp>
          <p:nvSpPr>
            <p:cNvPr name="Freeform 6" id="6"/>
            <p:cNvSpPr/>
            <p:nvPr/>
          </p:nvSpPr>
          <p:spPr>
            <a:xfrm flipH="false" flipV="false" rot="0">
              <a:off x="0" y="0"/>
              <a:ext cx="9420987" cy="5652516"/>
            </a:xfrm>
            <a:custGeom>
              <a:avLst/>
              <a:gdLst/>
              <a:ahLst/>
              <a:cxnLst/>
              <a:rect r="r" b="b" t="t" l="l"/>
              <a:pathLst>
                <a:path h="5652516" w="9420987">
                  <a:moveTo>
                    <a:pt x="0" y="0"/>
                  </a:moveTo>
                  <a:lnTo>
                    <a:pt x="9420987" y="0"/>
                  </a:lnTo>
                  <a:lnTo>
                    <a:pt x="9420987" y="5652516"/>
                  </a:lnTo>
                  <a:lnTo>
                    <a:pt x="0" y="5652516"/>
                  </a:lnTo>
                  <a:lnTo>
                    <a:pt x="0" y="0"/>
                  </a:lnTo>
                  <a:close/>
                </a:path>
              </a:pathLst>
            </a:custGeom>
            <a:blipFill>
              <a:blip r:embed="rId3"/>
              <a:stretch>
                <a:fillRect l="0" t="0" r="0" b="-1"/>
              </a:stretch>
            </a:blipFill>
          </p:spPr>
        </p:sp>
      </p:grpSp>
      <p:grpSp>
        <p:nvGrpSpPr>
          <p:cNvPr name="Group 7" id="7"/>
          <p:cNvGrpSpPr/>
          <p:nvPr/>
        </p:nvGrpSpPr>
        <p:grpSpPr>
          <a:xfrm rot="0">
            <a:off x="9964988" y="3264237"/>
            <a:ext cx="5843045" cy="5251342"/>
            <a:chOff x="0" y="0"/>
            <a:chExt cx="7790726" cy="7001789"/>
          </a:xfrm>
        </p:grpSpPr>
        <p:sp>
          <p:nvSpPr>
            <p:cNvPr name="Freeform 8" id="8"/>
            <p:cNvSpPr/>
            <p:nvPr/>
          </p:nvSpPr>
          <p:spPr>
            <a:xfrm flipH="false" flipV="false" rot="0">
              <a:off x="0" y="0"/>
              <a:ext cx="7790688" cy="7001764"/>
            </a:xfrm>
            <a:custGeom>
              <a:avLst/>
              <a:gdLst/>
              <a:ahLst/>
              <a:cxnLst/>
              <a:rect r="r" b="b" t="t" l="l"/>
              <a:pathLst>
                <a:path h="7001764" w="7790688">
                  <a:moveTo>
                    <a:pt x="0" y="0"/>
                  </a:moveTo>
                  <a:lnTo>
                    <a:pt x="7790688" y="0"/>
                  </a:lnTo>
                  <a:lnTo>
                    <a:pt x="7790688" y="7001764"/>
                  </a:lnTo>
                  <a:lnTo>
                    <a:pt x="0" y="7001764"/>
                  </a:lnTo>
                  <a:lnTo>
                    <a:pt x="0" y="0"/>
                  </a:lnTo>
                  <a:close/>
                </a:path>
              </a:pathLst>
            </a:custGeom>
            <a:blipFill>
              <a:blip r:embed="rId4"/>
              <a:stretch>
                <a:fillRect l="0" t="0" r="0" b="0"/>
              </a:stretch>
            </a:blipFill>
          </p:spPr>
        </p:sp>
      </p:gr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Cruroplastia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Lifting de coxa</a:t>
            </a:r>
          </a:p>
        </p:txBody>
      </p:sp>
      <p:grpSp>
        <p:nvGrpSpPr>
          <p:cNvPr name="Group 6" id="6"/>
          <p:cNvGrpSpPr/>
          <p:nvPr/>
        </p:nvGrpSpPr>
        <p:grpSpPr>
          <a:xfrm rot="0">
            <a:off x="5007083" y="4202725"/>
            <a:ext cx="8273834" cy="4149966"/>
            <a:chOff x="0" y="0"/>
            <a:chExt cx="11031779" cy="5533288"/>
          </a:xfrm>
        </p:grpSpPr>
        <p:sp>
          <p:nvSpPr>
            <p:cNvPr name="Freeform 7" id="7"/>
            <p:cNvSpPr/>
            <p:nvPr/>
          </p:nvSpPr>
          <p:spPr>
            <a:xfrm flipH="false" flipV="false" rot="0">
              <a:off x="0" y="0"/>
              <a:ext cx="11031728" cy="5533263"/>
            </a:xfrm>
            <a:custGeom>
              <a:avLst/>
              <a:gdLst/>
              <a:ahLst/>
              <a:cxnLst/>
              <a:rect r="r" b="b" t="t" l="l"/>
              <a:pathLst>
                <a:path h="5533263" w="11031728">
                  <a:moveTo>
                    <a:pt x="0" y="0"/>
                  </a:moveTo>
                  <a:lnTo>
                    <a:pt x="11031728" y="0"/>
                  </a:lnTo>
                  <a:lnTo>
                    <a:pt x="11031728" y="5533263"/>
                  </a:lnTo>
                  <a:lnTo>
                    <a:pt x="0" y="5533263"/>
                  </a:lnTo>
                  <a:lnTo>
                    <a:pt x="0" y="0"/>
                  </a:lnTo>
                  <a:close/>
                </a:path>
              </a:pathLst>
            </a:custGeom>
            <a:blipFill>
              <a:blip r:embed="rId3"/>
              <a:stretch>
                <a:fillRect l="0" t="0" r="0" b="0"/>
              </a:stretch>
            </a:blipFill>
          </p:spPr>
        </p:sp>
      </p:gr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Curoplastia</a:t>
              </a:r>
              <a:r>
                <a:rPr lang="en-US" sz="6600">
                  <a:solidFill>
                    <a:srgbClr val="FFFFFF"/>
                  </a:solidFill>
                  <a:latin typeface="Garamond"/>
                  <a:ea typeface="Garamond"/>
                  <a:cs typeface="Garamond"/>
                  <a:sym typeface="Garamond"/>
                </a:rPr>
                <a:t> </a:t>
              </a:r>
            </a:p>
          </p:txBody>
        </p:sp>
      </p:grpSp>
      <p:grpSp>
        <p:nvGrpSpPr>
          <p:cNvPr name="Group 5" id="5"/>
          <p:cNvGrpSpPr/>
          <p:nvPr/>
        </p:nvGrpSpPr>
        <p:grpSpPr>
          <a:xfrm rot="0">
            <a:off x="712175" y="3378556"/>
            <a:ext cx="7769104" cy="4473931"/>
            <a:chOff x="0" y="0"/>
            <a:chExt cx="10358806" cy="5965241"/>
          </a:xfrm>
        </p:grpSpPr>
        <p:sp>
          <p:nvSpPr>
            <p:cNvPr name="Freeform 6" id="6"/>
            <p:cNvSpPr/>
            <p:nvPr/>
          </p:nvSpPr>
          <p:spPr>
            <a:xfrm flipH="false" flipV="false" rot="0">
              <a:off x="0" y="0"/>
              <a:ext cx="10358755" cy="5965190"/>
            </a:xfrm>
            <a:custGeom>
              <a:avLst/>
              <a:gdLst/>
              <a:ahLst/>
              <a:cxnLst/>
              <a:rect r="r" b="b" t="t" l="l"/>
              <a:pathLst>
                <a:path h="5965190" w="10358755">
                  <a:moveTo>
                    <a:pt x="0" y="0"/>
                  </a:moveTo>
                  <a:lnTo>
                    <a:pt x="10358755" y="0"/>
                  </a:lnTo>
                  <a:lnTo>
                    <a:pt x="10358755" y="5965190"/>
                  </a:lnTo>
                  <a:lnTo>
                    <a:pt x="0" y="5965190"/>
                  </a:lnTo>
                  <a:lnTo>
                    <a:pt x="0" y="0"/>
                  </a:lnTo>
                  <a:close/>
                </a:path>
              </a:pathLst>
            </a:custGeom>
            <a:blipFill>
              <a:blip r:embed="rId3"/>
              <a:stretch>
                <a:fillRect l="0" t="0" r="0" b="0"/>
              </a:stretch>
            </a:blipFill>
          </p:spPr>
        </p:sp>
      </p:grpSp>
      <p:grpSp>
        <p:nvGrpSpPr>
          <p:cNvPr name="Group 7" id="7"/>
          <p:cNvGrpSpPr/>
          <p:nvPr/>
        </p:nvGrpSpPr>
        <p:grpSpPr>
          <a:xfrm rot="0">
            <a:off x="8840419" y="3469662"/>
            <a:ext cx="8418852" cy="4158910"/>
            <a:chOff x="0" y="0"/>
            <a:chExt cx="11225136" cy="5545214"/>
          </a:xfrm>
        </p:grpSpPr>
        <p:sp>
          <p:nvSpPr>
            <p:cNvPr name="Freeform 8" id="8"/>
            <p:cNvSpPr/>
            <p:nvPr/>
          </p:nvSpPr>
          <p:spPr>
            <a:xfrm flipH="false" flipV="false" rot="0">
              <a:off x="0" y="0"/>
              <a:ext cx="11225149" cy="5545201"/>
            </a:xfrm>
            <a:custGeom>
              <a:avLst/>
              <a:gdLst/>
              <a:ahLst/>
              <a:cxnLst/>
              <a:rect r="r" b="b" t="t" l="l"/>
              <a:pathLst>
                <a:path h="5545201" w="11225149">
                  <a:moveTo>
                    <a:pt x="0" y="0"/>
                  </a:moveTo>
                  <a:lnTo>
                    <a:pt x="11225149" y="0"/>
                  </a:lnTo>
                  <a:lnTo>
                    <a:pt x="11225149" y="5545201"/>
                  </a:lnTo>
                  <a:lnTo>
                    <a:pt x="0" y="5545201"/>
                  </a:lnTo>
                  <a:lnTo>
                    <a:pt x="0" y="0"/>
                  </a:lnTo>
                  <a:close/>
                </a:path>
              </a:pathLst>
            </a:custGeom>
            <a:blipFill>
              <a:blip r:embed="rId4"/>
              <a:stretch>
                <a:fillRect l="0" t="0" r="0" b="0"/>
              </a:stretch>
            </a:blipFill>
          </p:spPr>
        </p:sp>
      </p:gr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Curoplastia</a:t>
              </a:r>
            </a:p>
          </p:txBody>
        </p:sp>
      </p:grpSp>
      <p:grpSp>
        <p:nvGrpSpPr>
          <p:cNvPr name="Group 5" id="5"/>
          <p:cNvGrpSpPr/>
          <p:nvPr/>
        </p:nvGrpSpPr>
        <p:grpSpPr>
          <a:xfrm rot="0">
            <a:off x="2160194" y="4360088"/>
            <a:ext cx="5843521" cy="3529889"/>
            <a:chOff x="0" y="0"/>
            <a:chExt cx="7791361" cy="4706518"/>
          </a:xfrm>
        </p:grpSpPr>
        <p:sp>
          <p:nvSpPr>
            <p:cNvPr name="Freeform 6" id="6"/>
            <p:cNvSpPr/>
            <p:nvPr/>
          </p:nvSpPr>
          <p:spPr>
            <a:xfrm flipH="false" flipV="false" rot="0">
              <a:off x="0" y="0"/>
              <a:ext cx="7791323" cy="4706493"/>
            </a:xfrm>
            <a:custGeom>
              <a:avLst/>
              <a:gdLst/>
              <a:ahLst/>
              <a:cxnLst/>
              <a:rect r="r" b="b" t="t" l="l"/>
              <a:pathLst>
                <a:path h="4706493" w="7791323">
                  <a:moveTo>
                    <a:pt x="0" y="0"/>
                  </a:moveTo>
                  <a:lnTo>
                    <a:pt x="7791323" y="0"/>
                  </a:lnTo>
                  <a:lnTo>
                    <a:pt x="7791323" y="4706493"/>
                  </a:lnTo>
                  <a:lnTo>
                    <a:pt x="0" y="4706493"/>
                  </a:lnTo>
                  <a:lnTo>
                    <a:pt x="0" y="0"/>
                  </a:lnTo>
                  <a:close/>
                </a:path>
              </a:pathLst>
            </a:custGeom>
            <a:blipFill>
              <a:blip r:embed="rId3"/>
              <a:stretch>
                <a:fillRect l="0" t="0" r="0" b="0"/>
              </a:stretch>
            </a:blipFill>
          </p:spPr>
        </p:sp>
      </p:grpSp>
      <p:grpSp>
        <p:nvGrpSpPr>
          <p:cNvPr name="Group 7" id="7"/>
          <p:cNvGrpSpPr/>
          <p:nvPr/>
        </p:nvGrpSpPr>
        <p:grpSpPr>
          <a:xfrm rot="0">
            <a:off x="9504597" y="3052743"/>
            <a:ext cx="5468588" cy="5898394"/>
            <a:chOff x="0" y="0"/>
            <a:chExt cx="7291451" cy="7864526"/>
          </a:xfrm>
        </p:grpSpPr>
        <p:sp>
          <p:nvSpPr>
            <p:cNvPr name="Freeform 8" id="8"/>
            <p:cNvSpPr/>
            <p:nvPr/>
          </p:nvSpPr>
          <p:spPr>
            <a:xfrm flipH="false" flipV="false" rot="0">
              <a:off x="0" y="0"/>
              <a:ext cx="7291451" cy="7864475"/>
            </a:xfrm>
            <a:custGeom>
              <a:avLst/>
              <a:gdLst/>
              <a:ahLst/>
              <a:cxnLst/>
              <a:rect r="r" b="b" t="t" l="l"/>
              <a:pathLst>
                <a:path h="7864475" w="7291451">
                  <a:moveTo>
                    <a:pt x="0" y="0"/>
                  </a:moveTo>
                  <a:lnTo>
                    <a:pt x="7291451" y="0"/>
                  </a:lnTo>
                  <a:lnTo>
                    <a:pt x="7291451" y="7864475"/>
                  </a:lnTo>
                  <a:lnTo>
                    <a:pt x="0" y="7864475"/>
                  </a:lnTo>
                  <a:lnTo>
                    <a:pt x="0" y="0"/>
                  </a:lnTo>
                  <a:close/>
                </a:path>
              </a:pathLst>
            </a:custGeom>
            <a:blipFill>
              <a:blip r:embed="rId4"/>
              <a:stretch>
                <a:fillRect l="0" t="0" r="0" b="0"/>
              </a:stretch>
            </a:blipFill>
          </p:spPr>
        </p:sp>
      </p:gr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Curoplastia</a:t>
              </a:r>
            </a:p>
          </p:txBody>
        </p:sp>
      </p:grpSp>
      <p:grpSp>
        <p:nvGrpSpPr>
          <p:cNvPr name="Group 5" id="5"/>
          <p:cNvGrpSpPr/>
          <p:nvPr/>
        </p:nvGrpSpPr>
        <p:grpSpPr>
          <a:xfrm rot="0">
            <a:off x="5117125" y="2862891"/>
            <a:ext cx="8053749" cy="6449416"/>
            <a:chOff x="0" y="0"/>
            <a:chExt cx="10738333" cy="8599221"/>
          </a:xfrm>
        </p:grpSpPr>
        <p:sp>
          <p:nvSpPr>
            <p:cNvPr name="Freeform 6" id="6"/>
            <p:cNvSpPr/>
            <p:nvPr/>
          </p:nvSpPr>
          <p:spPr>
            <a:xfrm flipH="false" flipV="false" rot="0">
              <a:off x="0" y="0"/>
              <a:ext cx="10738358" cy="8599170"/>
            </a:xfrm>
            <a:custGeom>
              <a:avLst/>
              <a:gdLst/>
              <a:ahLst/>
              <a:cxnLst/>
              <a:rect r="r" b="b" t="t" l="l"/>
              <a:pathLst>
                <a:path h="8599170" w="10738358">
                  <a:moveTo>
                    <a:pt x="0" y="0"/>
                  </a:moveTo>
                  <a:lnTo>
                    <a:pt x="10738358" y="0"/>
                  </a:lnTo>
                  <a:lnTo>
                    <a:pt x="10738358" y="8599170"/>
                  </a:lnTo>
                  <a:lnTo>
                    <a:pt x="0" y="8599170"/>
                  </a:lnTo>
                  <a:lnTo>
                    <a:pt x="0" y="0"/>
                  </a:lnTo>
                  <a:close/>
                </a:path>
              </a:pathLst>
            </a:custGeom>
            <a:blipFill>
              <a:blip r:embed="rId3"/>
              <a:stretch>
                <a:fillRect l="0" t="0" r="0" b="0"/>
              </a:stretch>
            </a:blipFill>
          </p:spPr>
        </p:sp>
      </p:grpSp>
    </p:spTree>
  </p:cSld>
  <p:clrMapOvr>
    <a:masterClrMapping/>
  </p:clrMapOvr>
</p:sld>
</file>

<file path=ppt/slides/slide49.xml><?xml version="1.0" encoding="utf-8"?>
<p:sld xmlns:p="http://schemas.openxmlformats.org/presentationml/2006/main" xmlns:a="http://schemas.openxmlformats.org/drawingml/2006/main">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3999397" y="3016278"/>
            <a:ext cx="10289205" cy="4359219"/>
          </a:xfrm>
          <a:prstGeom prst="rect">
            <a:avLst/>
          </a:prstGeom>
        </p:spPr>
        <p:txBody>
          <a:bodyPr anchor="t" rtlCol="false" tIns="0" lIns="0" bIns="0" rIns="0">
            <a:spAutoFit/>
          </a:bodyPr>
          <a:lstStyle/>
          <a:p>
            <a:pPr algn="ctr">
              <a:lnSpc>
                <a:spcPts val="11348"/>
              </a:lnSpc>
              <a:spcBef>
                <a:spcPct val="0"/>
              </a:spcBef>
            </a:pPr>
            <a:r>
              <a:rPr lang="en-US" b="true" sz="10508">
                <a:solidFill>
                  <a:srgbClr val="FFFFFF"/>
                </a:solidFill>
                <a:latin typeface="Garamond Bold"/>
                <a:ea typeface="Garamond Bold"/>
                <a:cs typeface="Garamond Bold"/>
                <a:sym typeface="Garamond Bold"/>
              </a:rPr>
              <a:t> Intercurrencias y </a:t>
            </a:r>
          </a:p>
          <a:p>
            <a:pPr algn="ctr">
              <a:lnSpc>
                <a:spcPts val="11348"/>
              </a:lnSpc>
              <a:spcBef>
                <a:spcPct val="0"/>
              </a:spcBef>
            </a:pPr>
            <a:r>
              <a:rPr lang="en-US" b="true" sz="10508">
                <a:solidFill>
                  <a:srgbClr val="FFFFFF"/>
                </a:solidFill>
                <a:latin typeface="Garamond Bold"/>
                <a:ea typeface="Garamond Bold"/>
                <a:cs typeface="Garamond Bold"/>
                <a:sym typeface="Garamond Bold"/>
              </a:rPr>
              <a:t>Complicaciones</a:t>
            </a:r>
          </a:p>
          <a:p>
            <a:pPr algn="ctr">
              <a:lnSpc>
                <a:spcPts val="11348"/>
              </a:lnSpc>
              <a:spcBef>
                <a:spcPct val="0"/>
              </a:spcBef>
            </a:pPr>
            <a:r>
              <a:rPr lang="en-US" b="true" sz="10508">
                <a:solidFill>
                  <a:srgbClr val="FFFFFF"/>
                </a:solidFill>
                <a:latin typeface="Garamond Bold"/>
                <a:ea typeface="Garamond Bold"/>
                <a:cs typeface="Garamond Bold"/>
                <a:sym typeface="Garamond Bold"/>
              </a:rPr>
              <a:t> quirúrgicas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Técnicas quirúrgicas</a:t>
              </a:r>
            </a:p>
          </p:txBody>
        </p:sp>
      </p:grpSp>
      <p:sp>
        <p:nvSpPr>
          <p:cNvPr name="TextBox 5" id="5"/>
          <p:cNvSpPr txBox="true"/>
          <p:nvPr/>
        </p:nvSpPr>
        <p:spPr>
          <a:xfrm rot="0">
            <a:off x="726730" y="3055118"/>
            <a:ext cx="15590520" cy="5182361"/>
          </a:xfrm>
          <a:prstGeom prst="rect">
            <a:avLst/>
          </a:prstGeom>
        </p:spPr>
        <p:txBody>
          <a:bodyPr anchor="t" rtlCol="false" tIns="0" lIns="0" bIns="0" rIns="0">
            <a:spAutoFit/>
          </a:bodyPr>
          <a:lstStyle/>
          <a:p>
            <a:pPr algn="l" marL="1140133" indent="-570066" lvl="1">
              <a:lnSpc>
                <a:spcPts val="6803"/>
              </a:lnSpc>
              <a:buFont typeface="Arial"/>
              <a:buChar char="•"/>
            </a:pPr>
            <a:r>
              <a:rPr lang="en-US" b="true" sz="6299">
                <a:solidFill>
                  <a:srgbClr val="FFFFFF"/>
                </a:solidFill>
                <a:latin typeface="Garamond Bold"/>
                <a:ea typeface="Garamond Bold"/>
                <a:cs typeface="Garamond Bold"/>
                <a:sym typeface="Garamond Bold"/>
              </a:rPr>
              <a:t>Cirugía Plástica Facial</a:t>
            </a:r>
          </a:p>
          <a:p>
            <a:pPr algn="l" marL="1140133" indent="-570066" lvl="1">
              <a:lnSpc>
                <a:spcPts val="6803"/>
              </a:lnSpc>
            </a:pPr>
          </a:p>
          <a:p>
            <a:pPr algn="l" marL="1140133" indent="-570066" lvl="1">
              <a:lnSpc>
                <a:spcPts val="6803"/>
              </a:lnSpc>
            </a:pPr>
            <a:r>
              <a:rPr lang="en-US" sz="6299">
                <a:solidFill>
                  <a:srgbClr val="FFFFFF"/>
                </a:solidFill>
                <a:latin typeface="Garamond"/>
                <a:ea typeface="Garamond"/>
                <a:cs typeface="Garamond"/>
                <a:sym typeface="Garamond"/>
              </a:rPr>
              <a:t>Blefaroplastia;</a:t>
            </a:r>
          </a:p>
          <a:p>
            <a:pPr algn="l" marL="1140133" indent="-570066" lvl="1">
              <a:lnSpc>
                <a:spcPts val="6803"/>
              </a:lnSpc>
            </a:pPr>
            <a:r>
              <a:rPr lang="en-US" sz="6299">
                <a:solidFill>
                  <a:srgbClr val="FFFFFF"/>
                </a:solidFill>
                <a:latin typeface="Garamond"/>
                <a:ea typeface="Garamond"/>
                <a:cs typeface="Garamond"/>
                <a:sym typeface="Garamond"/>
              </a:rPr>
              <a:t>Rinoplastia;</a:t>
            </a:r>
          </a:p>
          <a:p>
            <a:pPr algn="l" marL="1140133" indent="-570066" lvl="1">
              <a:lnSpc>
                <a:spcPts val="6803"/>
              </a:lnSpc>
            </a:pPr>
            <a:r>
              <a:rPr lang="en-US" sz="6299">
                <a:solidFill>
                  <a:srgbClr val="FFFFFF"/>
                </a:solidFill>
                <a:latin typeface="Garamond"/>
                <a:ea typeface="Garamond"/>
                <a:cs typeface="Garamond"/>
                <a:sym typeface="Garamond"/>
              </a:rPr>
              <a:t>Ridoplastia (lifting facial);</a:t>
            </a:r>
          </a:p>
          <a:p>
            <a:pPr algn="l" marL="1140133" indent="-570066" lvl="1">
              <a:lnSpc>
                <a:spcPts val="6803"/>
              </a:lnSpc>
            </a:pPr>
          </a:p>
        </p:txBody>
      </p:sp>
    </p:spTree>
  </p:cSld>
  <p:clrMapOvr>
    <a:masterClrMapping/>
  </p:clrMapOvr>
</p:sld>
</file>

<file path=ppt/slides/slide50.xml><?xml version="1.0" encoding="utf-8"?>
<p:sld xmlns:p="http://schemas.openxmlformats.org/presentationml/2006/main" xmlns:a="http://schemas.openxmlformats.org/drawingml/2006/main">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028700" y="3027426"/>
            <a:ext cx="15590520" cy="4270248"/>
          </a:xfrm>
          <a:prstGeom prst="rect">
            <a:avLst/>
          </a:prstGeom>
        </p:spPr>
        <p:txBody>
          <a:bodyPr anchor="t" rtlCol="false" tIns="0" lIns="0" bIns="0" rIns="0">
            <a:spAutoFit/>
          </a:bodyPr>
          <a:lstStyle/>
          <a:p>
            <a:pPr algn="l" marL="941065" indent="-470533" lvl="1">
              <a:lnSpc>
                <a:spcPts val="5615"/>
              </a:lnSpc>
              <a:buFont typeface="Arial"/>
              <a:buChar char="•"/>
            </a:pPr>
            <a:r>
              <a:rPr lang="en-US" b="true" sz="5199">
                <a:solidFill>
                  <a:srgbClr val="FFFFFF"/>
                </a:solidFill>
                <a:latin typeface="Garamond Bold"/>
                <a:ea typeface="Garamond Bold"/>
                <a:cs typeface="Garamond Bold"/>
                <a:sym typeface="Garamond Bold"/>
              </a:rPr>
              <a:t>¿Qué es la intercurrencia?</a:t>
            </a:r>
          </a:p>
          <a:p>
            <a:pPr algn="l" marL="941065" indent="-470533" lvl="1">
              <a:lnSpc>
                <a:spcPts val="5615"/>
              </a:lnSpc>
            </a:pPr>
          </a:p>
          <a:p>
            <a:pPr algn="l" marL="941065" indent="-470533" lvl="1">
              <a:lnSpc>
                <a:spcPts val="5615"/>
              </a:lnSpc>
            </a:pPr>
            <a:r>
              <a:rPr lang="en-US" sz="5199">
                <a:solidFill>
                  <a:srgbClr val="FFFFFF"/>
                </a:solidFill>
                <a:latin typeface="Garamond"/>
                <a:ea typeface="Garamond"/>
                <a:cs typeface="Garamond"/>
                <a:sym typeface="Garamond"/>
              </a:rPr>
              <a:t>Eso expresa o denota irregularidad; cambio.</a:t>
            </a:r>
          </a:p>
          <a:p>
            <a:pPr algn="l" marL="941065" indent="-470533" lvl="1">
              <a:lnSpc>
                <a:spcPts val="5615"/>
              </a:lnSpc>
            </a:pPr>
            <a:r>
              <a:rPr lang="en-US" sz="5199">
                <a:solidFill>
                  <a:srgbClr val="FFFFFF"/>
                </a:solidFill>
                <a:latin typeface="Garamond"/>
                <a:ea typeface="Garamond"/>
                <a:cs typeface="Garamond"/>
                <a:sym typeface="Garamond"/>
              </a:rPr>
              <a:t>Es decir, respuestas esperadas tras la cirugía.</a:t>
            </a:r>
          </a:p>
          <a:p>
            <a:pPr algn="l" marL="941065" indent="-470533" lvl="1">
              <a:lnSpc>
                <a:spcPts val="5615"/>
              </a:lnSpc>
            </a:pPr>
            <a:r>
              <a:rPr lang="en-US" sz="5199">
                <a:solidFill>
                  <a:srgbClr val="FFFFFF"/>
                </a:solidFill>
                <a:latin typeface="Garamond"/>
                <a:ea typeface="Garamond"/>
                <a:cs typeface="Garamond"/>
                <a:sym typeface="Garamond"/>
              </a:rPr>
              <a:t>Ejemplo: edema</a:t>
            </a:r>
          </a:p>
          <a:p>
            <a:pPr algn="l" marL="941065" indent="-470533" lvl="1">
              <a:lnSpc>
                <a:spcPts val="5615"/>
              </a:lnSpc>
            </a:pPr>
          </a:p>
        </p:txBody>
      </p:sp>
    </p:spTree>
  </p:cSld>
  <p:clrMapOvr>
    <a:masterClrMapping/>
  </p:clrMapOvr>
</p:sld>
</file>

<file path=ppt/slides/slide51.xml><?xml version="1.0" encoding="utf-8"?>
<p:sld xmlns:p="http://schemas.openxmlformats.org/presentationml/2006/main" xmlns:a="http://schemas.openxmlformats.org/drawingml/2006/main">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028700" y="2433020"/>
            <a:ext cx="16626923" cy="6825280"/>
          </a:xfrm>
          <a:prstGeom prst="rect">
            <a:avLst/>
          </a:prstGeom>
        </p:spPr>
        <p:txBody>
          <a:bodyPr anchor="t" rtlCol="false" tIns="0" lIns="0" bIns="0" rIns="0">
            <a:spAutoFit/>
          </a:bodyPr>
          <a:lstStyle/>
          <a:p>
            <a:pPr algn="l" marL="810623" indent="-405312" lvl="1">
              <a:lnSpc>
                <a:spcPts val="4837"/>
              </a:lnSpc>
              <a:buFont typeface="Arial"/>
              <a:buChar char="•"/>
            </a:pPr>
            <a:r>
              <a:rPr lang="en-US" b="true" sz="4479">
                <a:solidFill>
                  <a:srgbClr val="FFFFFF"/>
                </a:solidFill>
                <a:latin typeface="Garamond Bold"/>
                <a:ea typeface="Garamond Bold"/>
                <a:cs typeface="Garamond Bold"/>
                <a:sym typeface="Garamond Bold"/>
              </a:rPr>
              <a:t>¿Qué es la complicación?</a:t>
            </a:r>
          </a:p>
          <a:p>
            <a:pPr algn="l" marL="810623" indent="-405312" lvl="1">
              <a:lnSpc>
                <a:spcPts val="4837"/>
              </a:lnSpc>
            </a:pPr>
          </a:p>
          <a:p>
            <a:pPr algn="l" marL="810623" indent="-405312" lvl="1">
              <a:lnSpc>
                <a:spcPts val="4837"/>
              </a:lnSpc>
            </a:pPr>
            <a:r>
              <a:rPr lang="en-US" sz="4479">
                <a:solidFill>
                  <a:srgbClr val="FFFFFF"/>
                </a:solidFill>
                <a:latin typeface="Garamond"/>
                <a:ea typeface="Garamond"/>
                <a:cs typeface="Garamond"/>
                <a:sym typeface="Garamond"/>
              </a:rPr>
              <a:t>[Medicina] Se observa un empeoramiento durante el curso de una enfermedad; agravante que ocurre en la condición médica de un paciente.</a:t>
            </a:r>
          </a:p>
          <a:p>
            <a:pPr algn="l" marL="810623" indent="-405312" lvl="1">
              <a:lnSpc>
                <a:spcPts val="4837"/>
              </a:lnSpc>
            </a:pPr>
            <a:r>
              <a:rPr lang="en-US" sz="4479">
                <a:solidFill>
                  <a:srgbClr val="FFFFFF"/>
                </a:solidFill>
                <a:latin typeface="Garamond"/>
                <a:ea typeface="Garamond"/>
                <a:cs typeface="Garamond"/>
                <a:sym typeface="Garamond"/>
              </a:rPr>
              <a:t>Una complicación médica es un resultado o consecuencia desfavorable de una enfermedad o condición.</a:t>
            </a:r>
          </a:p>
          <a:p>
            <a:pPr algn="l" marL="810623" indent="-405312" lvl="1">
              <a:lnSpc>
                <a:spcPts val="4837"/>
              </a:lnSpc>
            </a:pPr>
            <a:r>
              <a:rPr lang="en-US" sz="4479">
                <a:solidFill>
                  <a:srgbClr val="FFFFFF"/>
                </a:solidFill>
                <a:latin typeface="Garamond"/>
                <a:ea typeface="Garamond"/>
                <a:cs typeface="Garamond"/>
                <a:sym typeface="Garamond"/>
              </a:rPr>
              <a:t>Ej: necrosis cutánea</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348740" y="2272018"/>
            <a:ext cx="15590520" cy="1430274"/>
          </a:xfrm>
          <a:prstGeom prst="rect">
            <a:avLst/>
          </a:prstGeom>
        </p:spPr>
        <p:txBody>
          <a:bodyPr anchor="t" rtlCol="false" tIns="0" lIns="0" bIns="0" rIns="0">
            <a:spAutoFit/>
          </a:bodyPr>
          <a:lstStyle/>
          <a:p>
            <a:pPr algn="l" marL="922968" indent="-461484" lvl="1">
              <a:lnSpc>
                <a:spcPts val="5507"/>
              </a:lnSpc>
              <a:buFont typeface="Arial"/>
              <a:buChar char="•"/>
            </a:pPr>
            <a:r>
              <a:rPr lang="en-US" b="true" sz="5099">
                <a:solidFill>
                  <a:srgbClr val="FFFFFF"/>
                </a:solidFill>
                <a:latin typeface="Garamond Bold"/>
                <a:ea typeface="Garamond Bold"/>
                <a:cs typeface="Garamond Bold"/>
                <a:sym typeface="Garamond Bold"/>
              </a:rPr>
              <a:t>Hematoma</a:t>
            </a:r>
          </a:p>
          <a:p>
            <a:pPr algn="l" marL="922968" indent="-461484" lvl="1">
              <a:lnSpc>
                <a:spcPts val="5507"/>
              </a:lnSpc>
            </a:pPr>
            <a:r>
              <a:rPr lang="en-US" sz="5099">
                <a:solidFill>
                  <a:srgbClr val="FFFFFF"/>
                </a:solidFill>
                <a:latin typeface="Garamond"/>
                <a:ea typeface="Garamond"/>
                <a:cs typeface="Garamond"/>
                <a:sym typeface="Garamond"/>
              </a:rPr>
              <a:t>- Acumulación de sangre tras una hemorragia.</a:t>
            </a:r>
          </a:p>
        </p:txBody>
      </p:sp>
      <p:grpSp>
        <p:nvGrpSpPr>
          <p:cNvPr name="Group 3" id="3"/>
          <p:cNvGrpSpPr/>
          <p:nvPr/>
        </p:nvGrpSpPr>
        <p:grpSpPr>
          <a:xfrm rot="0">
            <a:off x="9932258" y="4630683"/>
            <a:ext cx="4737544" cy="4055183"/>
            <a:chOff x="0" y="0"/>
            <a:chExt cx="6316726" cy="5406911"/>
          </a:xfrm>
        </p:grpSpPr>
        <p:sp>
          <p:nvSpPr>
            <p:cNvPr name="Freeform 4" id="4"/>
            <p:cNvSpPr/>
            <p:nvPr/>
          </p:nvSpPr>
          <p:spPr>
            <a:xfrm flipH="false" flipV="false" rot="0">
              <a:off x="0" y="0"/>
              <a:ext cx="6316726" cy="5406898"/>
            </a:xfrm>
            <a:custGeom>
              <a:avLst/>
              <a:gdLst/>
              <a:ahLst/>
              <a:cxnLst/>
              <a:rect r="r" b="b" t="t" l="l"/>
              <a:pathLst>
                <a:path h="5406898" w="6316726">
                  <a:moveTo>
                    <a:pt x="0" y="0"/>
                  </a:moveTo>
                  <a:lnTo>
                    <a:pt x="6316726" y="0"/>
                  </a:lnTo>
                  <a:lnTo>
                    <a:pt x="6316726" y="5406898"/>
                  </a:lnTo>
                  <a:lnTo>
                    <a:pt x="0" y="5406898"/>
                  </a:lnTo>
                  <a:lnTo>
                    <a:pt x="0" y="0"/>
                  </a:lnTo>
                  <a:close/>
                </a:path>
              </a:pathLst>
            </a:custGeom>
            <a:blipFill>
              <a:blip r:embed="rId2"/>
              <a:stretch>
                <a:fillRect l="0" t="0" r="0" b="0"/>
              </a:stretch>
            </a:blipFill>
          </p:spPr>
        </p:sp>
      </p:grpSp>
      <p:grpSp>
        <p:nvGrpSpPr>
          <p:cNvPr name="Group 5" id="5"/>
          <p:cNvGrpSpPr/>
          <p:nvPr/>
        </p:nvGrpSpPr>
        <p:grpSpPr>
          <a:xfrm rot="0">
            <a:off x="2010452" y="4630683"/>
            <a:ext cx="5671452" cy="4055183"/>
            <a:chOff x="0" y="0"/>
            <a:chExt cx="7561936" cy="5406911"/>
          </a:xfrm>
        </p:grpSpPr>
        <p:sp>
          <p:nvSpPr>
            <p:cNvPr name="Freeform 6" id="6"/>
            <p:cNvSpPr/>
            <p:nvPr/>
          </p:nvSpPr>
          <p:spPr>
            <a:xfrm flipH="false" flipV="false" rot="0">
              <a:off x="0" y="0"/>
              <a:ext cx="7561961" cy="5406898"/>
            </a:xfrm>
            <a:custGeom>
              <a:avLst/>
              <a:gdLst/>
              <a:ahLst/>
              <a:cxnLst/>
              <a:rect r="r" b="b" t="t" l="l"/>
              <a:pathLst>
                <a:path h="5406898" w="7561961">
                  <a:moveTo>
                    <a:pt x="0" y="0"/>
                  </a:moveTo>
                  <a:lnTo>
                    <a:pt x="7561961" y="0"/>
                  </a:lnTo>
                  <a:lnTo>
                    <a:pt x="7561961" y="5406898"/>
                  </a:lnTo>
                  <a:lnTo>
                    <a:pt x="0" y="5406898"/>
                  </a:lnTo>
                  <a:lnTo>
                    <a:pt x="0" y="0"/>
                  </a:lnTo>
                  <a:close/>
                </a:path>
              </a:pathLst>
            </a:custGeom>
            <a:blipFill>
              <a:blip r:embed="rId3"/>
              <a:stretch>
                <a:fillRect l="0" t="0" r="0" b="-8594"/>
              </a:stretch>
            </a:blipFill>
          </p:spPr>
        </p:sp>
      </p:gr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Complicaciones y complicaciones quirúrgicas</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Infección</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La infección postoperatoria se determina por una combinación de factores: cantidad y tipo de contaminación, técnica quirúrgica y anestésica empleada, y resistencia del huésped.</a:t>
            </a:r>
          </a:p>
        </p:txBody>
      </p:sp>
      <p:grpSp>
        <p:nvGrpSpPr>
          <p:cNvPr name="Group 6" id="6"/>
          <p:cNvGrpSpPr/>
          <p:nvPr/>
        </p:nvGrpSpPr>
        <p:grpSpPr>
          <a:xfrm rot="0">
            <a:off x="2403719" y="5853179"/>
            <a:ext cx="4414523" cy="3306632"/>
            <a:chOff x="0" y="0"/>
            <a:chExt cx="5886031" cy="4408843"/>
          </a:xfrm>
        </p:grpSpPr>
        <p:sp>
          <p:nvSpPr>
            <p:cNvPr name="Freeform 7" id="7"/>
            <p:cNvSpPr/>
            <p:nvPr/>
          </p:nvSpPr>
          <p:spPr>
            <a:xfrm flipH="false" flipV="false" rot="0">
              <a:off x="0" y="0"/>
              <a:ext cx="5886069" cy="4408805"/>
            </a:xfrm>
            <a:custGeom>
              <a:avLst/>
              <a:gdLst/>
              <a:ahLst/>
              <a:cxnLst/>
              <a:rect r="r" b="b" t="t" l="l"/>
              <a:pathLst>
                <a:path h="4408805" w="5886069">
                  <a:moveTo>
                    <a:pt x="0" y="0"/>
                  </a:moveTo>
                  <a:lnTo>
                    <a:pt x="5886069" y="0"/>
                  </a:lnTo>
                  <a:lnTo>
                    <a:pt x="5886069" y="4408805"/>
                  </a:lnTo>
                  <a:lnTo>
                    <a:pt x="0" y="4408805"/>
                  </a:lnTo>
                  <a:lnTo>
                    <a:pt x="0" y="0"/>
                  </a:lnTo>
                  <a:close/>
                </a:path>
              </a:pathLst>
            </a:custGeom>
            <a:blipFill>
              <a:blip r:embed="rId3"/>
              <a:stretch>
                <a:fillRect l="0" t="0" r="0" b="0"/>
              </a:stretch>
            </a:blipFill>
          </p:spPr>
        </p:sp>
      </p:grpSp>
      <p:grpSp>
        <p:nvGrpSpPr>
          <p:cNvPr name="Group 8" id="8"/>
          <p:cNvGrpSpPr/>
          <p:nvPr/>
        </p:nvGrpSpPr>
        <p:grpSpPr>
          <a:xfrm rot="0">
            <a:off x="8945223" y="5786076"/>
            <a:ext cx="4414523" cy="3440840"/>
            <a:chOff x="0" y="0"/>
            <a:chExt cx="5886031" cy="4587786"/>
          </a:xfrm>
        </p:grpSpPr>
        <p:sp>
          <p:nvSpPr>
            <p:cNvPr name="Freeform 9" id="9"/>
            <p:cNvSpPr/>
            <p:nvPr/>
          </p:nvSpPr>
          <p:spPr>
            <a:xfrm flipH="false" flipV="false" rot="0">
              <a:off x="0" y="0"/>
              <a:ext cx="5886069" cy="4587748"/>
            </a:xfrm>
            <a:custGeom>
              <a:avLst/>
              <a:gdLst/>
              <a:ahLst/>
              <a:cxnLst/>
              <a:rect r="r" b="b" t="t" l="l"/>
              <a:pathLst>
                <a:path h="4587748" w="5886069">
                  <a:moveTo>
                    <a:pt x="0" y="0"/>
                  </a:moveTo>
                  <a:lnTo>
                    <a:pt x="5886069" y="0"/>
                  </a:lnTo>
                  <a:lnTo>
                    <a:pt x="5886069" y="4587748"/>
                  </a:lnTo>
                  <a:lnTo>
                    <a:pt x="0" y="4587748"/>
                  </a:lnTo>
                  <a:lnTo>
                    <a:pt x="0" y="0"/>
                  </a:lnTo>
                  <a:close/>
                </a:path>
              </a:pathLst>
            </a:custGeom>
            <a:blipFill>
              <a:blip r:embed="rId4"/>
              <a:stretch>
                <a:fillRect l="0" t="0" r="-187123" b="0"/>
              </a:stretch>
            </a:blipFill>
          </p:spPr>
        </p:sp>
      </p:gr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088659" y="2084143"/>
            <a:ext cx="16110682" cy="6602657"/>
          </a:xfrm>
          <a:prstGeom prst="rect">
            <a:avLst/>
          </a:prstGeom>
        </p:spPr>
        <p:txBody>
          <a:bodyPr anchor="t" rtlCol="false" tIns="0" lIns="0" bIns="0" rIns="0">
            <a:spAutoFit/>
          </a:bodyPr>
          <a:lstStyle/>
          <a:p>
            <a:pPr algn="l" marL="785455" indent="-392727" lvl="1">
              <a:lnSpc>
                <a:spcPts val="4687"/>
              </a:lnSpc>
              <a:buFont typeface="Arial"/>
              <a:buChar char="•"/>
            </a:pPr>
            <a:r>
              <a:rPr lang="en-US" b="true" sz="4340">
                <a:solidFill>
                  <a:srgbClr val="FFFFFF"/>
                </a:solidFill>
                <a:latin typeface="Garamond Bold"/>
                <a:ea typeface="Garamond Bold"/>
                <a:cs typeface="Garamond Bold"/>
                <a:sym typeface="Garamond Bold"/>
              </a:rPr>
              <a:t>Seroma</a:t>
            </a:r>
          </a:p>
          <a:p>
            <a:pPr algn="l" marL="785455" indent="-392727" lvl="1">
              <a:lnSpc>
                <a:spcPts val="4687"/>
              </a:lnSpc>
              <a:buFont typeface="Arial"/>
              <a:buChar char="•"/>
            </a:pPr>
            <a:r>
              <a:rPr lang="en-US" sz="4340">
                <a:solidFill>
                  <a:srgbClr val="FFFFFF"/>
                </a:solidFill>
                <a:latin typeface="Garamond"/>
                <a:ea typeface="Garamond"/>
                <a:cs typeface="Garamond"/>
                <a:sym typeface="Garamond"/>
              </a:rPr>
              <a:t>Se define como una acumulación líquida con características exudativas, formada en lo profundo del colgajo de grasa dérmica.</a:t>
            </a:r>
          </a:p>
          <a:p>
            <a:pPr algn="l" marL="785455" indent="-392727" lvl="1">
              <a:lnSpc>
                <a:spcPts val="4687"/>
              </a:lnSpc>
            </a:pPr>
          </a:p>
        </p:txBody>
      </p:sp>
      <p:grpSp>
        <p:nvGrpSpPr>
          <p:cNvPr name="Group 3" id="3"/>
          <p:cNvGrpSpPr/>
          <p:nvPr/>
        </p:nvGrpSpPr>
        <p:grpSpPr>
          <a:xfrm rot="0">
            <a:off x="1515713" y="5556904"/>
            <a:ext cx="4834814" cy="3348552"/>
            <a:chOff x="0" y="0"/>
            <a:chExt cx="6446418" cy="4464736"/>
          </a:xfrm>
        </p:grpSpPr>
        <p:sp>
          <p:nvSpPr>
            <p:cNvPr name="Freeform 4" id="4"/>
            <p:cNvSpPr/>
            <p:nvPr/>
          </p:nvSpPr>
          <p:spPr>
            <a:xfrm flipH="false" flipV="false" rot="0">
              <a:off x="0" y="0"/>
              <a:ext cx="6446393" cy="4464685"/>
            </a:xfrm>
            <a:custGeom>
              <a:avLst/>
              <a:gdLst/>
              <a:ahLst/>
              <a:cxnLst/>
              <a:rect r="r" b="b" t="t" l="l"/>
              <a:pathLst>
                <a:path h="4464685" w="6446393">
                  <a:moveTo>
                    <a:pt x="0" y="0"/>
                  </a:moveTo>
                  <a:lnTo>
                    <a:pt x="6446393" y="0"/>
                  </a:lnTo>
                  <a:lnTo>
                    <a:pt x="6446393" y="4464685"/>
                  </a:lnTo>
                  <a:lnTo>
                    <a:pt x="0" y="4464685"/>
                  </a:lnTo>
                  <a:lnTo>
                    <a:pt x="0" y="0"/>
                  </a:lnTo>
                  <a:close/>
                </a:path>
              </a:pathLst>
            </a:custGeom>
            <a:blipFill>
              <a:blip r:embed="rId2"/>
              <a:stretch>
                <a:fillRect l="0" t="0" r="0" b="-1"/>
              </a:stretch>
            </a:blipFill>
          </p:spPr>
        </p:sp>
      </p:grpSp>
      <p:grpSp>
        <p:nvGrpSpPr>
          <p:cNvPr name="Group 5" id="5"/>
          <p:cNvGrpSpPr/>
          <p:nvPr/>
        </p:nvGrpSpPr>
        <p:grpSpPr>
          <a:xfrm rot="0">
            <a:off x="8212512" y="5775569"/>
            <a:ext cx="5822471" cy="2911231"/>
            <a:chOff x="0" y="0"/>
            <a:chExt cx="7763294" cy="3881641"/>
          </a:xfrm>
        </p:grpSpPr>
        <p:sp>
          <p:nvSpPr>
            <p:cNvPr name="Freeform 6" id="6"/>
            <p:cNvSpPr/>
            <p:nvPr/>
          </p:nvSpPr>
          <p:spPr>
            <a:xfrm flipH="false" flipV="false" rot="0">
              <a:off x="0" y="0"/>
              <a:ext cx="7763256" cy="3881628"/>
            </a:xfrm>
            <a:custGeom>
              <a:avLst/>
              <a:gdLst/>
              <a:ahLst/>
              <a:cxnLst/>
              <a:rect r="r" b="b" t="t" l="l"/>
              <a:pathLst>
                <a:path h="3881628" w="7763256">
                  <a:moveTo>
                    <a:pt x="0" y="0"/>
                  </a:moveTo>
                  <a:lnTo>
                    <a:pt x="7763256" y="0"/>
                  </a:lnTo>
                  <a:lnTo>
                    <a:pt x="7763256" y="3881628"/>
                  </a:lnTo>
                  <a:lnTo>
                    <a:pt x="0" y="3881628"/>
                  </a:lnTo>
                  <a:lnTo>
                    <a:pt x="0" y="0"/>
                  </a:lnTo>
                  <a:close/>
                </a:path>
              </a:pathLst>
            </a:custGeom>
            <a:blipFill>
              <a:blip r:embed="rId3"/>
              <a:stretch>
                <a:fillRect l="0" t="0" r="0" b="-100000"/>
              </a:stretch>
            </a:blipFill>
          </p:spPr>
        </p:sp>
      </p:gr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028700" y="1725529"/>
            <a:ext cx="16745049" cy="6874041"/>
          </a:xfrm>
          <a:prstGeom prst="rect">
            <a:avLst/>
          </a:prstGeom>
        </p:spPr>
        <p:txBody>
          <a:bodyPr anchor="t" rtlCol="false" tIns="0" lIns="0" bIns="0" rIns="0">
            <a:spAutoFit/>
          </a:bodyPr>
          <a:lstStyle/>
          <a:p>
            <a:pPr algn="l" marL="816383" indent="-408191" lvl="1">
              <a:lnSpc>
                <a:spcPts val="4871"/>
              </a:lnSpc>
              <a:buFont typeface="Arial"/>
              <a:buChar char="•"/>
            </a:pPr>
            <a:r>
              <a:rPr lang="en-US" sz="4511">
                <a:solidFill>
                  <a:srgbClr val="FFFFFF"/>
                </a:solidFill>
                <a:latin typeface="Garamond"/>
                <a:ea typeface="Garamond"/>
                <a:cs typeface="Garamond"/>
                <a:sym typeface="Garamond"/>
              </a:rPr>
              <a:t>TVP/PTE</a:t>
            </a:r>
          </a:p>
          <a:p>
            <a:pPr algn="l" marL="816383" indent="-408191" lvl="1">
              <a:lnSpc>
                <a:spcPts val="4871"/>
              </a:lnSpc>
            </a:pPr>
          </a:p>
          <a:p>
            <a:pPr algn="l" marL="816383" indent="-408191" lvl="1">
              <a:lnSpc>
                <a:spcPts val="4871"/>
              </a:lnSpc>
            </a:pPr>
            <a:r>
              <a:rPr lang="en-US" sz="4511">
                <a:solidFill>
                  <a:srgbClr val="FFFFFF"/>
                </a:solidFill>
                <a:latin typeface="Garamond"/>
                <a:ea typeface="Garamond"/>
                <a:cs typeface="Garamond"/>
                <a:sym typeface="Garamond"/>
              </a:rPr>
              <a:t>Tromboembolismo pulmonar</a:t>
            </a:r>
          </a:p>
          <a:p>
            <a:pPr algn="l" marL="816383" indent="-408191" lvl="1">
              <a:lnSpc>
                <a:spcPts val="4871"/>
              </a:lnSpc>
            </a:pPr>
            <a:r>
              <a:rPr lang="en-US" sz="4511">
                <a:solidFill>
                  <a:srgbClr val="FFFFFF"/>
                </a:solidFill>
                <a:latin typeface="Garamond"/>
                <a:ea typeface="Garamond"/>
                <a:cs typeface="Garamond"/>
                <a:sym typeface="Garamond"/>
              </a:rPr>
              <a:t>Trombosis venosa profunda</a:t>
            </a:r>
          </a:p>
          <a:p>
            <a:pPr algn="l" marL="816383" indent="-408191" lvl="1">
              <a:lnSpc>
                <a:spcPts val="4871"/>
              </a:lnSpc>
            </a:pPr>
            <a:r>
              <a:rPr lang="en-US" sz="4511">
                <a:solidFill>
                  <a:srgbClr val="FFFFFF"/>
                </a:solidFill>
                <a:latin typeface="Garamond"/>
                <a:ea typeface="Garamond"/>
                <a:cs typeface="Garamond"/>
                <a:sym typeface="Garamond"/>
              </a:rPr>
              <a:t>Prevención: anticoagulante, reposición antitrombo y compresión neumática</a:t>
            </a:r>
          </a:p>
        </p:txBody>
      </p:sp>
      <p:grpSp>
        <p:nvGrpSpPr>
          <p:cNvPr name="Group 3" id="3"/>
          <p:cNvGrpSpPr/>
          <p:nvPr/>
        </p:nvGrpSpPr>
        <p:grpSpPr>
          <a:xfrm rot="0">
            <a:off x="9401225" y="5721080"/>
            <a:ext cx="5695524" cy="3537220"/>
            <a:chOff x="0" y="0"/>
            <a:chExt cx="5429250" cy="3371850"/>
          </a:xfrm>
        </p:grpSpPr>
        <p:sp>
          <p:nvSpPr>
            <p:cNvPr name="Freeform 4" id="4"/>
            <p:cNvSpPr/>
            <p:nvPr/>
          </p:nvSpPr>
          <p:spPr>
            <a:xfrm flipH="false" flipV="false" rot="0">
              <a:off x="0" y="0"/>
              <a:ext cx="5429250" cy="3371850"/>
            </a:xfrm>
            <a:custGeom>
              <a:avLst/>
              <a:gdLst/>
              <a:ahLst/>
              <a:cxnLst/>
              <a:rect r="r" b="b" t="t" l="l"/>
              <a:pathLst>
                <a:path h="3371850" w="5429250">
                  <a:moveTo>
                    <a:pt x="0" y="0"/>
                  </a:moveTo>
                  <a:lnTo>
                    <a:pt x="5429250" y="0"/>
                  </a:lnTo>
                  <a:lnTo>
                    <a:pt x="5429250" y="3371850"/>
                  </a:lnTo>
                  <a:lnTo>
                    <a:pt x="0" y="3371850"/>
                  </a:lnTo>
                  <a:lnTo>
                    <a:pt x="0" y="0"/>
                  </a:lnTo>
                  <a:close/>
                </a:path>
              </a:pathLst>
            </a:custGeom>
            <a:blipFill>
              <a:blip r:embed="rId2"/>
              <a:stretch>
                <a:fillRect l="0" t="0" r="0" b="0"/>
              </a:stretch>
            </a:blipFill>
          </p:spPr>
        </p:sp>
      </p:gr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823351" y="1876514"/>
            <a:ext cx="17881637" cy="7343210"/>
          </a:xfrm>
          <a:prstGeom prst="rect">
            <a:avLst/>
          </a:prstGeom>
        </p:spPr>
        <p:txBody>
          <a:bodyPr anchor="t" rtlCol="false" tIns="0" lIns="0" bIns="0" rIns="0">
            <a:spAutoFit/>
          </a:bodyPr>
          <a:lstStyle/>
          <a:p>
            <a:pPr algn="l" marL="871795" indent="-435898" lvl="1">
              <a:lnSpc>
                <a:spcPts val="5202"/>
              </a:lnSpc>
              <a:buFont typeface="Arial"/>
              <a:buChar char="•"/>
            </a:pPr>
            <a:r>
              <a:rPr lang="en-US" b="true" sz="4817">
                <a:solidFill>
                  <a:srgbClr val="FFFFFF"/>
                </a:solidFill>
                <a:latin typeface="Garamond Bold"/>
                <a:ea typeface="Garamond Bold"/>
                <a:cs typeface="Garamond Bold"/>
                <a:sym typeface="Garamond Bold"/>
              </a:rPr>
              <a:t>Edema</a:t>
            </a:r>
          </a:p>
          <a:p>
            <a:pPr algn="l" marL="871795" indent="-435898" lvl="1">
              <a:lnSpc>
                <a:spcPts val="5202"/>
              </a:lnSpc>
              <a:buFont typeface="Arial"/>
              <a:buChar char="•"/>
            </a:pPr>
            <a:r>
              <a:rPr lang="en-US" sz="4817">
                <a:solidFill>
                  <a:srgbClr val="FFFFFF"/>
                </a:solidFill>
                <a:latin typeface="Garamond"/>
                <a:ea typeface="Garamond"/>
                <a:cs typeface="Garamond"/>
                <a:sym typeface="Garamond"/>
              </a:rPr>
              <a:t>Es el exceso de líquido acumulado en el espacio intersticial.</a:t>
            </a:r>
          </a:p>
          <a:p>
            <a:pPr algn="l" marL="871795" indent="-435898" lvl="1">
              <a:lnSpc>
                <a:spcPts val="5202"/>
              </a:lnSpc>
            </a:pPr>
          </a:p>
        </p:txBody>
      </p:sp>
      <p:grpSp>
        <p:nvGrpSpPr>
          <p:cNvPr name="Group 3" id="3"/>
          <p:cNvGrpSpPr/>
          <p:nvPr/>
        </p:nvGrpSpPr>
        <p:grpSpPr>
          <a:xfrm rot="0">
            <a:off x="3105373" y="4204611"/>
            <a:ext cx="3756498" cy="5015113"/>
            <a:chOff x="0" y="0"/>
            <a:chExt cx="5008664" cy="6686817"/>
          </a:xfrm>
        </p:grpSpPr>
        <p:sp>
          <p:nvSpPr>
            <p:cNvPr name="Freeform 4" id="4"/>
            <p:cNvSpPr/>
            <p:nvPr/>
          </p:nvSpPr>
          <p:spPr>
            <a:xfrm flipH="false" flipV="false" rot="0">
              <a:off x="0" y="0"/>
              <a:ext cx="5008626" cy="6686804"/>
            </a:xfrm>
            <a:custGeom>
              <a:avLst/>
              <a:gdLst/>
              <a:ahLst/>
              <a:cxnLst/>
              <a:rect r="r" b="b" t="t" l="l"/>
              <a:pathLst>
                <a:path h="6686804" w="5008626">
                  <a:moveTo>
                    <a:pt x="0" y="0"/>
                  </a:moveTo>
                  <a:lnTo>
                    <a:pt x="5008626" y="0"/>
                  </a:lnTo>
                  <a:lnTo>
                    <a:pt x="5008626" y="6686804"/>
                  </a:lnTo>
                  <a:lnTo>
                    <a:pt x="0" y="6686804"/>
                  </a:lnTo>
                  <a:lnTo>
                    <a:pt x="0" y="0"/>
                  </a:lnTo>
                  <a:close/>
                </a:path>
              </a:pathLst>
            </a:custGeom>
            <a:blipFill>
              <a:blip r:embed="rId2"/>
              <a:stretch>
                <a:fillRect l="0" t="0" r="0" b="0"/>
              </a:stretch>
            </a:blipFill>
          </p:spPr>
        </p:sp>
      </p:grpSp>
      <p:grpSp>
        <p:nvGrpSpPr>
          <p:cNvPr name="Group 5" id="5"/>
          <p:cNvGrpSpPr/>
          <p:nvPr/>
        </p:nvGrpSpPr>
        <p:grpSpPr>
          <a:xfrm rot="0">
            <a:off x="9415751" y="4724200"/>
            <a:ext cx="5320570" cy="3985289"/>
            <a:chOff x="0" y="0"/>
            <a:chExt cx="7094093" cy="5313718"/>
          </a:xfrm>
        </p:grpSpPr>
        <p:sp>
          <p:nvSpPr>
            <p:cNvPr name="Freeform 6" id="6"/>
            <p:cNvSpPr/>
            <p:nvPr/>
          </p:nvSpPr>
          <p:spPr>
            <a:xfrm flipH="false" flipV="false" rot="0">
              <a:off x="0" y="0"/>
              <a:ext cx="7094093" cy="5313680"/>
            </a:xfrm>
            <a:custGeom>
              <a:avLst/>
              <a:gdLst/>
              <a:ahLst/>
              <a:cxnLst/>
              <a:rect r="r" b="b" t="t" l="l"/>
              <a:pathLst>
                <a:path h="5313680" w="7094093">
                  <a:moveTo>
                    <a:pt x="0" y="0"/>
                  </a:moveTo>
                  <a:lnTo>
                    <a:pt x="7094093" y="0"/>
                  </a:lnTo>
                  <a:lnTo>
                    <a:pt x="7094093" y="5313680"/>
                  </a:lnTo>
                  <a:lnTo>
                    <a:pt x="0" y="5313680"/>
                  </a:lnTo>
                  <a:lnTo>
                    <a:pt x="0" y="0"/>
                  </a:lnTo>
                  <a:close/>
                </a:path>
              </a:pathLst>
            </a:custGeom>
            <a:blipFill>
              <a:blip r:embed="rId3"/>
              <a:stretch>
                <a:fillRect l="0" t="0" r="0" b="0"/>
              </a:stretch>
            </a:blipFill>
          </p:spPr>
        </p:sp>
      </p:gr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028700" y="2041454"/>
            <a:ext cx="17006478" cy="1269006"/>
          </a:xfrm>
          <a:prstGeom prst="rect">
            <a:avLst/>
          </a:prstGeom>
        </p:spPr>
        <p:txBody>
          <a:bodyPr anchor="t" rtlCol="false" tIns="0" lIns="0" bIns="0" rIns="0">
            <a:spAutoFit/>
          </a:bodyPr>
          <a:lstStyle/>
          <a:p>
            <a:pPr algn="l" marL="829128" indent="-414564" lvl="1">
              <a:lnSpc>
                <a:spcPts val="4947"/>
              </a:lnSpc>
              <a:buFont typeface="Arial"/>
              <a:buChar char="•"/>
            </a:pPr>
            <a:r>
              <a:rPr lang="en-US" b="true" sz="4581">
                <a:solidFill>
                  <a:srgbClr val="FFFFFF"/>
                </a:solidFill>
                <a:latin typeface="Garamond Bold"/>
                <a:ea typeface="Garamond Bold"/>
                <a:cs typeface="Garamond Bold"/>
                <a:sym typeface="Garamond Bold"/>
              </a:rPr>
              <a:t>Dehiscencia de sutura</a:t>
            </a:r>
          </a:p>
          <a:p>
            <a:pPr algn="l" marL="829128" indent="-414564" lvl="1">
              <a:lnSpc>
                <a:spcPts val="4947"/>
              </a:lnSpc>
              <a:buFont typeface="Arial"/>
              <a:buChar char="•"/>
            </a:pPr>
            <a:r>
              <a:rPr lang="en-US" sz="4581">
                <a:solidFill>
                  <a:srgbClr val="FFFFFF"/>
                </a:solidFill>
                <a:latin typeface="Garamond"/>
                <a:ea typeface="Garamond"/>
                <a:cs typeface="Garamond"/>
                <a:sym typeface="Garamond"/>
              </a:rPr>
              <a:t>Desequilibrio de fuerzas intrínsecas y fuerzas extrínsecas;</a:t>
            </a:r>
          </a:p>
        </p:txBody>
      </p:sp>
      <p:grpSp>
        <p:nvGrpSpPr>
          <p:cNvPr name="Group 3" id="3"/>
          <p:cNvGrpSpPr/>
          <p:nvPr/>
        </p:nvGrpSpPr>
        <p:grpSpPr>
          <a:xfrm rot="0">
            <a:off x="3472053" y="4955457"/>
            <a:ext cx="10075821" cy="3937816"/>
            <a:chOff x="0" y="0"/>
            <a:chExt cx="13434428" cy="5250421"/>
          </a:xfrm>
        </p:grpSpPr>
        <p:sp>
          <p:nvSpPr>
            <p:cNvPr name="Freeform 4" id="4"/>
            <p:cNvSpPr/>
            <p:nvPr/>
          </p:nvSpPr>
          <p:spPr>
            <a:xfrm flipH="false" flipV="false" rot="0">
              <a:off x="0" y="0"/>
              <a:ext cx="13434440" cy="5250434"/>
            </a:xfrm>
            <a:custGeom>
              <a:avLst/>
              <a:gdLst/>
              <a:ahLst/>
              <a:cxnLst/>
              <a:rect r="r" b="b" t="t" l="l"/>
              <a:pathLst>
                <a:path h="5250434" w="13434440">
                  <a:moveTo>
                    <a:pt x="0" y="0"/>
                  </a:moveTo>
                  <a:lnTo>
                    <a:pt x="13434440" y="0"/>
                  </a:lnTo>
                  <a:lnTo>
                    <a:pt x="13434440" y="5250434"/>
                  </a:lnTo>
                  <a:lnTo>
                    <a:pt x="0" y="5250434"/>
                  </a:lnTo>
                  <a:lnTo>
                    <a:pt x="0" y="0"/>
                  </a:lnTo>
                  <a:close/>
                </a:path>
              </a:pathLst>
            </a:custGeom>
            <a:blipFill>
              <a:blip r:embed="rId2"/>
              <a:stretch>
                <a:fillRect l="0" t="0" r="0" b="0"/>
              </a:stretch>
            </a:blipFill>
          </p:spPr>
        </p:sp>
      </p:gr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837492" y="2041332"/>
            <a:ext cx="16613017" cy="6819540"/>
          </a:xfrm>
          <a:prstGeom prst="rect">
            <a:avLst/>
          </a:prstGeom>
        </p:spPr>
        <p:txBody>
          <a:bodyPr anchor="t" rtlCol="false" tIns="0" lIns="0" bIns="0" rIns="0">
            <a:spAutoFit/>
          </a:bodyPr>
          <a:lstStyle/>
          <a:p>
            <a:pPr algn="l" marL="809945" indent="-404973" lvl="1">
              <a:lnSpc>
                <a:spcPts val="4833"/>
              </a:lnSpc>
              <a:buFont typeface="Arial"/>
              <a:buChar char="•"/>
            </a:pPr>
            <a:r>
              <a:rPr lang="en-US" b="true" sz="4475">
                <a:solidFill>
                  <a:srgbClr val="FFFFFF"/>
                </a:solidFill>
                <a:latin typeface="Garamond Bold"/>
                <a:ea typeface="Garamond Bold"/>
                <a:cs typeface="Garamond Bold"/>
                <a:sym typeface="Garamond Bold"/>
              </a:rPr>
              <a:t>Necrosis</a:t>
            </a:r>
            <a:r>
              <a:rPr lang="en-US" sz="4475">
                <a:solidFill>
                  <a:srgbClr val="FFFFFF"/>
                </a:solidFill>
                <a:latin typeface="Garamond"/>
                <a:ea typeface="Garamond"/>
                <a:cs typeface="Garamond"/>
                <a:sym typeface="Garamond"/>
              </a:rPr>
              <a:t>- Conjunto de cambios morfológicos en células y tejidos que han muerto. </a:t>
            </a:r>
          </a:p>
          <a:p>
            <a:pPr algn="l" marL="809945" indent="-404973" lvl="1">
              <a:lnSpc>
                <a:spcPts val="4833"/>
              </a:lnSpc>
              <a:buFont typeface="Arial"/>
              <a:buChar char="•"/>
            </a:pPr>
            <a:r>
              <a:rPr lang="en-US" sz="4475">
                <a:solidFill>
                  <a:srgbClr val="FFFFFF"/>
                </a:solidFill>
                <a:latin typeface="Garamond"/>
                <a:ea typeface="Garamond"/>
                <a:cs typeface="Garamond"/>
                <a:sym typeface="Garamond"/>
              </a:rPr>
              <a:t>Existe inflamación debido a la extravasación de enzimas en el medio extracelular, destruyendo el tejido circundante.</a:t>
            </a:r>
          </a:p>
        </p:txBody>
      </p:sp>
      <p:grpSp>
        <p:nvGrpSpPr>
          <p:cNvPr name="Group 3" id="3"/>
          <p:cNvGrpSpPr/>
          <p:nvPr/>
        </p:nvGrpSpPr>
        <p:grpSpPr>
          <a:xfrm rot="0">
            <a:off x="1591085" y="6027020"/>
            <a:ext cx="5578573" cy="3712293"/>
            <a:chOff x="0" y="0"/>
            <a:chExt cx="7438098" cy="4949723"/>
          </a:xfrm>
        </p:grpSpPr>
        <p:sp>
          <p:nvSpPr>
            <p:cNvPr name="Freeform 4" id="4"/>
            <p:cNvSpPr/>
            <p:nvPr/>
          </p:nvSpPr>
          <p:spPr>
            <a:xfrm flipH="false" flipV="false" rot="0">
              <a:off x="0" y="0"/>
              <a:ext cx="7438136" cy="4949698"/>
            </a:xfrm>
            <a:custGeom>
              <a:avLst/>
              <a:gdLst/>
              <a:ahLst/>
              <a:cxnLst/>
              <a:rect r="r" b="b" t="t" l="l"/>
              <a:pathLst>
                <a:path h="4949698" w="7438136">
                  <a:moveTo>
                    <a:pt x="0" y="0"/>
                  </a:moveTo>
                  <a:lnTo>
                    <a:pt x="7438136" y="0"/>
                  </a:lnTo>
                  <a:lnTo>
                    <a:pt x="7438136" y="4949698"/>
                  </a:lnTo>
                  <a:lnTo>
                    <a:pt x="0" y="4949698"/>
                  </a:lnTo>
                  <a:lnTo>
                    <a:pt x="0" y="0"/>
                  </a:lnTo>
                  <a:close/>
                </a:path>
              </a:pathLst>
            </a:custGeom>
            <a:blipFill>
              <a:blip r:embed="rId2"/>
              <a:stretch>
                <a:fillRect l="0" t="0" r="0" b="0"/>
              </a:stretch>
            </a:blipFill>
          </p:spPr>
        </p:sp>
      </p:grpSp>
      <p:grpSp>
        <p:nvGrpSpPr>
          <p:cNvPr name="Group 5" id="5"/>
          <p:cNvGrpSpPr/>
          <p:nvPr/>
        </p:nvGrpSpPr>
        <p:grpSpPr>
          <a:xfrm rot="0">
            <a:off x="8568071" y="5918921"/>
            <a:ext cx="2789034" cy="3820392"/>
            <a:chOff x="0" y="0"/>
            <a:chExt cx="3718712" cy="5093856"/>
          </a:xfrm>
        </p:grpSpPr>
        <p:sp>
          <p:nvSpPr>
            <p:cNvPr name="Freeform 6" id="6"/>
            <p:cNvSpPr/>
            <p:nvPr/>
          </p:nvSpPr>
          <p:spPr>
            <a:xfrm flipH="false" flipV="false" rot="0">
              <a:off x="0" y="0"/>
              <a:ext cx="3718687" cy="5093843"/>
            </a:xfrm>
            <a:custGeom>
              <a:avLst/>
              <a:gdLst/>
              <a:ahLst/>
              <a:cxnLst/>
              <a:rect r="r" b="b" t="t" l="l"/>
              <a:pathLst>
                <a:path h="5093843" w="3718687">
                  <a:moveTo>
                    <a:pt x="0" y="0"/>
                  </a:moveTo>
                  <a:lnTo>
                    <a:pt x="3718687" y="0"/>
                  </a:lnTo>
                  <a:lnTo>
                    <a:pt x="3718687" y="5093843"/>
                  </a:lnTo>
                  <a:lnTo>
                    <a:pt x="0" y="5093843"/>
                  </a:lnTo>
                  <a:lnTo>
                    <a:pt x="0" y="0"/>
                  </a:lnTo>
                  <a:close/>
                </a:path>
              </a:pathLst>
            </a:custGeom>
            <a:blipFill>
              <a:blip r:embed="rId3"/>
              <a:stretch>
                <a:fillRect l="0" t="0" r="0" b="0"/>
              </a:stretch>
            </a:blipFill>
          </p:spPr>
        </p:sp>
      </p:grpSp>
      <p:grpSp>
        <p:nvGrpSpPr>
          <p:cNvPr name="Group 7" id="7"/>
          <p:cNvGrpSpPr/>
          <p:nvPr/>
        </p:nvGrpSpPr>
        <p:grpSpPr>
          <a:xfrm rot="0">
            <a:off x="12755509" y="5918921"/>
            <a:ext cx="3941397" cy="3820392"/>
            <a:chOff x="0" y="0"/>
            <a:chExt cx="5255196" cy="5093856"/>
          </a:xfrm>
        </p:grpSpPr>
        <p:sp>
          <p:nvSpPr>
            <p:cNvPr name="Freeform 8" id="8"/>
            <p:cNvSpPr/>
            <p:nvPr/>
          </p:nvSpPr>
          <p:spPr>
            <a:xfrm flipH="false" flipV="false" rot="0">
              <a:off x="0" y="0"/>
              <a:ext cx="5255260" cy="5093843"/>
            </a:xfrm>
            <a:custGeom>
              <a:avLst/>
              <a:gdLst/>
              <a:ahLst/>
              <a:cxnLst/>
              <a:rect r="r" b="b" t="t" l="l"/>
              <a:pathLst>
                <a:path h="5093843" w="5255260">
                  <a:moveTo>
                    <a:pt x="0" y="0"/>
                  </a:moveTo>
                  <a:lnTo>
                    <a:pt x="5255260" y="0"/>
                  </a:lnTo>
                  <a:lnTo>
                    <a:pt x="5255260" y="5093843"/>
                  </a:lnTo>
                  <a:lnTo>
                    <a:pt x="0" y="5093843"/>
                  </a:lnTo>
                  <a:lnTo>
                    <a:pt x="0" y="0"/>
                  </a:lnTo>
                  <a:close/>
                </a:path>
              </a:pathLst>
            </a:custGeom>
            <a:blipFill>
              <a:blip r:embed="rId4"/>
              <a:stretch>
                <a:fillRect l="0" t="0" r="1" b="0"/>
              </a:stretch>
            </a:blipFill>
          </p:spPr>
        </p:sp>
      </p:gr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Simastia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Es una complicación poco frecuente, definida como la descolocación medial de los implantes, que se acercan excesivamente o cruzan la línea media.</a:t>
            </a:r>
          </a:p>
        </p:txBody>
      </p:sp>
      <p:grpSp>
        <p:nvGrpSpPr>
          <p:cNvPr name="Group 3" id="3"/>
          <p:cNvGrpSpPr/>
          <p:nvPr/>
        </p:nvGrpSpPr>
        <p:grpSpPr>
          <a:xfrm rot="0">
            <a:off x="8760543" y="6196851"/>
            <a:ext cx="8030327" cy="2528888"/>
            <a:chOff x="0" y="0"/>
            <a:chExt cx="10707103" cy="3371850"/>
          </a:xfrm>
        </p:grpSpPr>
        <p:sp>
          <p:nvSpPr>
            <p:cNvPr name="Freeform 4" id="4"/>
            <p:cNvSpPr/>
            <p:nvPr/>
          </p:nvSpPr>
          <p:spPr>
            <a:xfrm flipH="false" flipV="false" rot="0">
              <a:off x="0" y="0"/>
              <a:ext cx="10707116" cy="3371850"/>
            </a:xfrm>
            <a:custGeom>
              <a:avLst/>
              <a:gdLst/>
              <a:ahLst/>
              <a:cxnLst/>
              <a:rect r="r" b="b" t="t" l="l"/>
              <a:pathLst>
                <a:path h="3371850" w="10707116">
                  <a:moveTo>
                    <a:pt x="0" y="0"/>
                  </a:moveTo>
                  <a:lnTo>
                    <a:pt x="10707116" y="0"/>
                  </a:lnTo>
                  <a:lnTo>
                    <a:pt x="10707116" y="3371850"/>
                  </a:lnTo>
                  <a:lnTo>
                    <a:pt x="0" y="3371850"/>
                  </a:lnTo>
                  <a:lnTo>
                    <a:pt x="0" y="0"/>
                  </a:lnTo>
                  <a:close/>
                </a:path>
              </a:pathLst>
            </a:custGeom>
            <a:blipFill>
              <a:blip r:embed="rId2"/>
              <a:stretch>
                <a:fillRect l="0" t="0" r="0" b="0"/>
              </a:stretch>
            </a:blipFill>
          </p:spPr>
        </p:sp>
      </p:grpSp>
      <p:grpSp>
        <p:nvGrpSpPr>
          <p:cNvPr name="Group 5" id="5"/>
          <p:cNvGrpSpPr/>
          <p:nvPr/>
        </p:nvGrpSpPr>
        <p:grpSpPr>
          <a:xfrm rot="0">
            <a:off x="1769802" y="5657136"/>
            <a:ext cx="6478229" cy="3608308"/>
            <a:chOff x="0" y="0"/>
            <a:chExt cx="8637638" cy="4811078"/>
          </a:xfrm>
        </p:grpSpPr>
        <p:sp>
          <p:nvSpPr>
            <p:cNvPr name="Freeform 6" id="6"/>
            <p:cNvSpPr/>
            <p:nvPr/>
          </p:nvSpPr>
          <p:spPr>
            <a:xfrm flipH="false" flipV="false" rot="0">
              <a:off x="0" y="0"/>
              <a:ext cx="8637651" cy="4811014"/>
            </a:xfrm>
            <a:custGeom>
              <a:avLst/>
              <a:gdLst/>
              <a:ahLst/>
              <a:cxnLst/>
              <a:rect r="r" b="b" t="t" l="l"/>
              <a:pathLst>
                <a:path h="4811014" w="8637651">
                  <a:moveTo>
                    <a:pt x="0" y="0"/>
                  </a:moveTo>
                  <a:lnTo>
                    <a:pt x="8637651" y="0"/>
                  </a:lnTo>
                  <a:lnTo>
                    <a:pt x="8637651" y="4811014"/>
                  </a:lnTo>
                  <a:lnTo>
                    <a:pt x="0" y="4811014"/>
                  </a:lnTo>
                  <a:lnTo>
                    <a:pt x="0" y="0"/>
                  </a:lnTo>
                  <a:close/>
                </a:path>
              </a:pathLst>
            </a:custGeom>
            <a:blipFill>
              <a:blip r:embed="rId3"/>
              <a:stretch>
                <a:fillRect l="0" t="-36296" r="-1" b="-43245"/>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sz="6600">
                  <a:solidFill>
                    <a:srgbClr val="FFFFFF"/>
                  </a:solidFill>
                  <a:latin typeface="Garamond"/>
                  <a:ea typeface="Garamond"/>
                  <a:cs typeface="Garamond"/>
                  <a:sym typeface="Garamond"/>
                </a:rPr>
                <a:t>Técnicas quirúrgicas</a:t>
              </a:r>
            </a:p>
          </p:txBody>
        </p:sp>
      </p:grpSp>
      <p:sp>
        <p:nvSpPr>
          <p:cNvPr name="TextBox 5" id="5"/>
          <p:cNvSpPr txBox="true"/>
          <p:nvPr/>
        </p:nvSpPr>
        <p:spPr>
          <a:xfrm rot="0">
            <a:off x="1064177" y="3051967"/>
            <a:ext cx="16159645" cy="6632394"/>
          </a:xfrm>
          <a:prstGeom prst="rect">
            <a:avLst/>
          </a:prstGeom>
        </p:spPr>
        <p:txBody>
          <a:bodyPr anchor="t" rtlCol="false" tIns="0" lIns="0" bIns="0" rIns="0">
            <a:spAutoFit/>
          </a:bodyPr>
          <a:lstStyle/>
          <a:p>
            <a:pPr algn="l" marL="787842" indent="-393921" lvl="1">
              <a:lnSpc>
                <a:spcPts val="4701"/>
              </a:lnSpc>
              <a:buFont typeface="Arial"/>
              <a:buChar char="•"/>
            </a:pPr>
            <a:r>
              <a:rPr lang="en-US" b="true" sz="4353">
                <a:solidFill>
                  <a:srgbClr val="FFFFFF"/>
                </a:solidFill>
                <a:latin typeface="Garamond Bold"/>
                <a:ea typeface="Garamond Bold"/>
                <a:cs typeface="Garamond Bold"/>
                <a:sym typeface="Garamond Bold"/>
              </a:rPr>
              <a:t>Cirugías Plásticas Corporales</a:t>
            </a:r>
          </a:p>
          <a:p>
            <a:pPr algn="l" marL="787842" indent="-393921" lvl="1">
              <a:lnSpc>
                <a:spcPts val="4701"/>
              </a:lnSpc>
            </a:pPr>
          </a:p>
          <a:p>
            <a:pPr algn="l" marL="787842" indent="-393921" lvl="1">
              <a:lnSpc>
                <a:spcPts val="4701"/>
              </a:lnSpc>
              <a:buFont typeface="Arial"/>
              <a:buChar char="•"/>
            </a:pPr>
            <a:r>
              <a:rPr lang="en-US" sz="4353">
                <a:solidFill>
                  <a:srgbClr val="FFFFFF"/>
                </a:solidFill>
                <a:latin typeface="Garamond"/>
                <a:ea typeface="Garamond"/>
                <a:cs typeface="Garamond"/>
                <a:sym typeface="Garamond"/>
              </a:rPr>
              <a:t>Aumento de pecho (silicona);</a:t>
            </a:r>
          </a:p>
          <a:p>
            <a:pPr algn="l" marL="787842" indent="-393921" lvl="1">
              <a:lnSpc>
                <a:spcPts val="4701"/>
              </a:lnSpc>
              <a:buFont typeface="Arial"/>
              <a:buChar char="•"/>
            </a:pPr>
            <a:r>
              <a:rPr lang="en-US" sz="4353">
                <a:solidFill>
                  <a:srgbClr val="FFFFFF"/>
                </a:solidFill>
                <a:latin typeface="Garamond"/>
                <a:ea typeface="Garamond"/>
                <a:cs typeface="Garamond"/>
                <a:sym typeface="Garamond"/>
              </a:rPr>
              <a:t>Mamoplastia de reducción y mastopexia;</a:t>
            </a:r>
          </a:p>
          <a:p>
            <a:pPr algn="l" marL="787842" indent="-393921" lvl="1">
              <a:lnSpc>
                <a:spcPts val="4701"/>
              </a:lnSpc>
              <a:buFont typeface="Arial"/>
              <a:buChar char="•"/>
            </a:pPr>
            <a:r>
              <a:rPr lang="en-US" sz="4353">
                <a:solidFill>
                  <a:srgbClr val="FFFFFF"/>
                </a:solidFill>
                <a:latin typeface="Garamond"/>
                <a:ea typeface="Garamond"/>
                <a:cs typeface="Garamond"/>
                <a:sym typeface="Garamond"/>
              </a:rPr>
              <a:t>Abdominoplastia;</a:t>
            </a:r>
          </a:p>
          <a:p>
            <a:pPr algn="l" marL="787842" indent="-393921" lvl="1">
              <a:lnSpc>
                <a:spcPts val="4701"/>
              </a:lnSpc>
            </a:pPr>
            <a:r>
              <a:rPr lang="en-US" sz="4353">
                <a:solidFill>
                  <a:srgbClr val="FFFFFF"/>
                </a:solidFill>
                <a:latin typeface="Garamond"/>
                <a:ea typeface="Garamond"/>
                <a:cs typeface="Garamond"/>
                <a:sym typeface="Garamond"/>
              </a:rPr>
              <a:t>Liposucción;</a:t>
            </a:r>
          </a:p>
          <a:p>
            <a:pPr algn="l" marL="787842" indent="-393921" lvl="1">
              <a:lnSpc>
                <a:spcPts val="4701"/>
              </a:lnSpc>
            </a:pPr>
            <a:r>
              <a:rPr lang="en-US" sz="4353">
                <a:solidFill>
                  <a:srgbClr val="FFFFFF"/>
                </a:solidFill>
                <a:latin typeface="Garamond"/>
                <a:ea typeface="Garamond"/>
                <a:cs typeface="Garamond"/>
                <a:sym typeface="Garamond"/>
              </a:rPr>
              <a:t>Braquioplastia (lifting de brazo);</a:t>
            </a:r>
          </a:p>
          <a:p>
            <a:pPr algn="l" marL="787842" indent="-393921" lvl="1">
              <a:lnSpc>
                <a:spcPts val="4701"/>
              </a:lnSpc>
            </a:pPr>
            <a:r>
              <a:rPr lang="en-US" sz="4353">
                <a:solidFill>
                  <a:srgbClr val="FFFFFF"/>
                </a:solidFill>
                <a:latin typeface="Garamond"/>
                <a:ea typeface="Garamond"/>
                <a:cs typeface="Garamond"/>
                <a:sym typeface="Garamond"/>
              </a:rPr>
              <a:t>Cruroplastia (elevación de muslos).</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895426" y="2242226"/>
            <a:ext cx="16497149" cy="6762186"/>
          </a:xfrm>
          <a:prstGeom prst="rect">
            <a:avLst/>
          </a:prstGeom>
        </p:spPr>
        <p:txBody>
          <a:bodyPr anchor="t" rtlCol="false" tIns="0" lIns="0" bIns="0" rIns="0">
            <a:spAutoFit/>
          </a:bodyPr>
          <a:lstStyle/>
          <a:p>
            <a:pPr algn="l" marL="804296" indent="-402148" lvl="1">
              <a:lnSpc>
                <a:spcPts val="4799"/>
              </a:lnSpc>
              <a:buFont typeface="Arial"/>
              <a:buChar char="•"/>
            </a:pPr>
            <a:r>
              <a:rPr lang="en-US" b="true" sz="4444">
                <a:solidFill>
                  <a:srgbClr val="FFFFFF"/>
                </a:solidFill>
                <a:latin typeface="Garamond Bold"/>
                <a:ea typeface="Garamond Bold"/>
                <a:cs typeface="Garamond Bold"/>
                <a:sym typeface="Garamond Bold"/>
              </a:rPr>
              <a:t>Ondulación</a:t>
            </a:r>
            <a:r>
              <a:rPr lang="en-US" sz="4444">
                <a:solidFill>
                  <a:srgbClr val="FFFFFF"/>
                </a:solidFill>
                <a:latin typeface="Garamond"/>
                <a:ea typeface="Garamond"/>
                <a:cs typeface="Garamond"/>
                <a:sym typeface="Garamond"/>
              </a:rPr>
              <a:t>- Se caracteriza por el arrugamiento de la región lateral de los senos tras la implantación de silicona.</a:t>
            </a:r>
          </a:p>
        </p:txBody>
      </p:sp>
      <p:grpSp>
        <p:nvGrpSpPr>
          <p:cNvPr name="Group 3" id="3"/>
          <p:cNvGrpSpPr/>
          <p:nvPr/>
        </p:nvGrpSpPr>
        <p:grpSpPr>
          <a:xfrm rot="0">
            <a:off x="2585790" y="5143500"/>
            <a:ext cx="4787370" cy="4022893"/>
            <a:chOff x="0" y="0"/>
            <a:chExt cx="6383160" cy="5363858"/>
          </a:xfrm>
        </p:grpSpPr>
        <p:sp>
          <p:nvSpPr>
            <p:cNvPr name="Freeform 4" id="4"/>
            <p:cNvSpPr/>
            <p:nvPr/>
          </p:nvSpPr>
          <p:spPr>
            <a:xfrm flipH="false" flipV="false" rot="0">
              <a:off x="0" y="0"/>
              <a:ext cx="6383147" cy="5363845"/>
            </a:xfrm>
            <a:custGeom>
              <a:avLst/>
              <a:gdLst/>
              <a:ahLst/>
              <a:cxnLst/>
              <a:rect r="r" b="b" t="t" l="l"/>
              <a:pathLst>
                <a:path h="5363845" w="6383147">
                  <a:moveTo>
                    <a:pt x="0" y="0"/>
                  </a:moveTo>
                  <a:lnTo>
                    <a:pt x="6383147" y="0"/>
                  </a:lnTo>
                  <a:lnTo>
                    <a:pt x="6383147" y="5363845"/>
                  </a:lnTo>
                  <a:lnTo>
                    <a:pt x="0" y="5363845"/>
                  </a:lnTo>
                  <a:lnTo>
                    <a:pt x="0" y="0"/>
                  </a:lnTo>
                  <a:close/>
                </a:path>
              </a:pathLst>
            </a:custGeom>
            <a:blipFill>
              <a:blip r:embed="rId2"/>
              <a:stretch>
                <a:fillRect l="0" t="0" r="0" b="0"/>
              </a:stretch>
            </a:blipFill>
          </p:spPr>
        </p:sp>
      </p:grpSp>
      <p:grpSp>
        <p:nvGrpSpPr>
          <p:cNvPr name="Group 5" id="5"/>
          <p:cNvGrpSpPr/>
          <p:nvPr/>
        </p:nvGrpSpPr>
        <p:grpSpPr>
          <a:xfrm rot="0">
            <a:off x="9553689" y="5143500"/>
            <a:ext cx="5163236" cy="4022893"/>
            <a:chOff x="0" y="0"/>
            <a:chExt cx="6884314" cy="5363858"/>
          </a:xfrm>
        </p:grpSpPr>
        <p:sp>
          <p:nvSpPr>
            <p:cNvPr name="Freeform 6" id="6"/>
            <p:cNvSpPr/>
            <p:nvPr/>
          </p:nvSpPr>
          <p:spPr>
            <a:xfrm flipH="false" flipV="false" rot="0">
              <a:off x="0" y="0"/>
              <a:ext cx="6884289" cy="5363845"/>
            </a:xfrm>
            <a:custGeom>
              <a:avLst/>
              <a:gdLst/>
              <a:ahLst/>
              <a:cxnLst/>
              <a:rect r="r" b="b" t="t" l="l"/>
              <a:pathLst>
                <a:path h="5363845" w="6884289">
                  <a:moveTo>
                    <a:pt x="0" y="0"/>
                  </a:moveTo>
                  <a:lnTo>
                    <a:pt x="6884289" y="0"/>
                  </a:lnTo>
                  <a:lnTo>
                    <a:pt x="6884289" y="5363845"/>
                  </a:lnTo>
                  <a:lnTo>
                    <a:pt x="0" y="5363845"/>
                  </a:lnTo>
                  <a:lnTo>
                    <a:pt x="0" y="0"/>
                  </a:lnTo>
                  <a:close/>
                </a:path>
              </a:pathLst>
            </a:custGeom>
            <a:blipFill>
              <a:blip r:embed="rId3"/>
              <a:stretch>
                <a:fillRect l="0" t="0" r="-1" b="-22430"/>
              </a:stretch>
            </a:blipFill>
          </p:spPr>
        </p:sp>
      </p:gr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832740" y="2173996"/>
            <a:ext cx="17184045" cy="7045728"/>
          </a:xfrm>
          <a:prstGeom prst="rect">
            <a:avLst/>
          </a:prstGeom>
        </p:spPr>
        <p:txBody>
          <a:bodyPr anchor="t" rtlCol="false" tIns="0" lIns="0" bIns="0" rIns="0">
            <a:spAutoFit/>
          </a:bodyPr>
          <a:lstStyle/>
          <a:p>
            <a:pPr algn="l" marL="837785" indent="-418893" lvl="1">
              <a:lnSpc>
                <a:spcPts val="4999"/>
              </a:lnSpc>
              <a:buFont typeface="Arial"/>
              <a:buChar char="•"/>
            </a:pPr>
            <a:r>
              <a:rPr lang="en-US" b="true" sz="4629">
                <a:solidFill>
                  <a:srgbClr val="FFFFFF"/>
                </a:solidFill>
                <a:latin typeface="Garamond Bold"/>
                <a:ea typeface="Garamond Bold"/>
                <a:cs typeface="Garamond Bold"/>
                <a:sym typeface="Garamond Bold"/>
              </a:rPr>
              <a:t>Encapsulación de prótesis mamarias</a:t>
            </a:r>
          </a:p>
          <a:p>
            <a:pPr algn="l" marL="837785" indent="-418893" lvl="1">
              <a:lnSpc>
                <a:spcPts val="4999"/>
              </a:lnSpc>
              <a:buFont typeface="Arial"/>
              <a:buChar char="•"/>
            </a:pPr>
            <a:r>
              <a:rPr lang="en-US" sz="4629">
                <a:solidFill>
                  <a:srgbClr val="FFFFFF"/>
                </a:solidFill>
                <a:latin typeface="Garamond"/>
                <a:ea typeface="Garamond"/>
                <a:cs typeface="Garamond"/>
                <a:sym typeface="Garamond"/>
              </a:rPr>
              <a:t>cuerpo extraño;</a:t>
            </a:r>
          </a:p>
          <a:p>
            <a:pPr algn="l" marL="837785" indent="-418893" lvl="1">
              <a:lnSpc>
                <a:spcPts val="4999"/>
              </a:lnSpc>
              <a:buFont typeface="Arial"/>
              <a:buChar char="•"/>
            </a:pPr>
            <a:r>
              <a:rPr lang="en-US" sz="4629">
                <a:solidFill>
                  <a:srgbClr val="FFFFFF"/>
                </a:solidFill>
                <a:latin typeface="Garamond"/>
                <a:ea typeface="Garamond"/>
                <a:cs typeface="Garamond"/>
                <a:sym typeface="Garamond"/>
              </a:rPr>
              <a:t>Respuesta inmediata de curación;</a:t>
            </a:r>
          </a:p>
          <a:p>
            <a:pPr algn="l" marL="837785" indent="-418893" lvl="1">
              <a:lnSpc>
                <a:spcPts val="4999"/>
              </a:lnSpc>
              <a:buFont typeface="Arial"/>
              <a:buChar char="•"/>
            </a:pPr>
            <a:r>
              <a:rPr lang="en-US" sz="4629">
                <a:solidFill>
                  <a:srgbClr val="FFFFFF"/>
                </a:solidFill>
                <a:latin typeface="Garamond"/>
                <a:ea typeface="Garamond"/>
                <a:cs typeface="Garamond"/>
                <a:sym typeface="Garamond"/>
              </a:rPr>
              <a:t>Resulta en la encapsulación del implante por un tejido colágeno inflamatorio llamado cápsula.</a:t>
            </a:r>
          </a:p>
        </p:txBody>
      </p:sp>
      <p:grpSp>
        <p:nvGrpSpPr>
          <p:cNvPr name="Group 3" id="3"/>
          <p:cNvGrpSpPr/>
          <p:nvPr/>
        </p:nvGrpSpPr>
        <p:grpSpPr>
          <a:xfrm rot="0">
            <a:off x="2116626" y="6784877"/>
            <a:ext cx="4961134" cy="2480567"/>
            <a:chOff x="0" y="0"/>
            <a:chExt cx="6614846" cy="3307423"/>
          </a:xfrm>
        </p:grpSpPr>
        <p:sp>
          <p:nvSpPr>
            <p:cNvPr name="Freeform 4" id="4"/>
            <p:cNvSpPr/>
            <p:nvPr/>
          </p:nvSpPr>
          <p:spPr>
            <a:xfrm flipH="false" flipV="false" rot="0">
              <a:off x="0" y="0"/>
              <a:ext cx="6614795" cy="3307461"/>
            </a:xfrm>
            <a:custGeom>
              <a:avLst/>
              <a:gdLst/>
              <a:ahLst/>
              <a:cxnLst/>
              <a:rect r="r" b="b" t="t" l="l"/>
              <a:pathLst>
                <a:path h="3307461" w="6614795">
                  <a:moveTo>
                    <a:pt x="0" y="0"/>
                  </a:moveTo>
                  <a:lnTo>
                    <a:pt x="6614795" y="0"/>
                  </a:lnTo>
                  <a:lnTo>
                    <a:pt x="6614795" y="3307461"/>
                  </a:lnTo>
                  <a:lnTo>
                    <a:pt x="0" y="3307461"/>
                  </a:lnTo>
                  <a:lnTo>
                    <a:pt x="0" y="0"/>
                  </a:lnTo>
                  <a:close/>
                </a:path>
              </a:pathLst>
            </a:custGeom>
            <a:blipFill>
              <a:blip r:embed="rId2"/>
              <a:stretch>
                <a:fillRect l="0" t="0" r="0" b="-99998"/>
              </a:stretch>
            </a:blipFill>
          </p:spPr>
        </p:sp>
      </p:grpSp>
      <p:grpSp>
        <p:nvGrpSpPr>
          <p:cNvPr name="Group 5" id="5"/>
          <p:cNvGrpSpPr/>
          <p:nvPr/>
        </p:nvGrpSpPr>
        <p:grpSpPr>
          <a:xfrm rot="0">
            <a:off x="8990609" y="6625199"/>
            <a:ext cx="4439269" cy="3114113"/>
            <a:chOff x="0" y="0"/>
            <a:chExt cx="5919026" cy="4152151"/>
          </a:xfrm>
        </p:grpSpPr>
        <p:sp>
          <p:nvSpPr>
            <p:cNvPr name="Freeform 6" id="6"/>
            <p:cNvSpPr/>
            <p:nvPr/>
          </p:nvSpPr>
          <p:spPr>
            <a:xfrm flipH="false" flipV="false" rot="0">
              <a:off x="0" y="0"/>
              <a:ext cx="5918962" cy="4152138"/>
            </a:xfrm>
            <a:custGeom>
              <a:avLst/>
              <a:gdLst/>
              <a:ahLst/>
              <a:cxnLst/>
              <a:rect r="r" b="b" t="t" l="l"/>
              <a:pathLst>
                <a:path h="4152138" w="5918962">
                  <a:moveTo>
                    <a:pt x="0" y="0"/>
                  </a:moveTo>
                  <a:lnTo>
                    <a:pt x="5918962" y="0"/>
                  </a:lnTo>
                  <a:lnTo>
                    <a:pt x="5918962" y="4152138"/>
                  </a:lnTo>
                  <a:lnTo>
                    <a:pt x="0" y="4152138"/>
                  </a:lnTo>
                  <a:lnTo>
                    <a:pt x="0" y="0"/>
                  </a:lnTo>
                  <a:close/>
                </a:path>
              </a:pathLst>
            </a:custGeom>
            <a:blipFill>
              <a:blip r:embed="rId3"/>
              <a:stretch>
                <a:fillRect l="0" t="0" r="-1" b="0"/>
              </a:stretch>
            </a:blipFill>
          </p:spPr>
        </p:sp>
      </p:gr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028700" y="1994818"/>
            <a:ext cx="16939260" cy="6944684"/>
          </a:xfrm>
          <a:prstGeom prst="rect">
            <a:avLst/>
          </a:prstGeom>
        </p:spPr>
        <p:txBody>
          <a:bodyPr anchor="t" rtlCol="false" tIns="0" lIns="0" bIns="0" rIns="0">
            <a:spAutoFit/>
          </a:bodyPr>
          <a:lstStyle/>
          <a:p>
            <a:pPr algn="l" marL="825851" indent="-412926" lvl="1">
              <a:lnSpc>
                <a:spcPts val="4928"/>
              </a:lnSpc>
              <a:buFont typeface="Arial"/>
              <a:buChar char="•"/>
            </a:pPr>
            <a:r>
              <a:rPr lang="en-US" b="true" sz="4563">
                <a:solidFill>
                  <a:srgbClr val="FFFFFF"/>
                </a:solidFill>
                <a:latin typeface="Garamond Bold"/>
                <a:ea typeface="Garamond Bold"/>
                <a:cs typeface="Garamond Bold"/>
                <a:sym typeface="Garamond Bold"/>
              </a:rPr>
              <a:t>Adherencias y retracción de cicatrices</a:t>
            </a:r>
          </a:p>
          <a:p>
            <a:pPr algn="l" marL="825851" indent="-412926" lvl="1">
              <a:lnSpc>
                <a:spcPts val="4928"/>
              </a:lnSpc>
              <a:buFont typeface="Arial"/>
              <a:buChar char="•"/>
            </a:pPr>
            <a:r>
              <a:rPr lang="en-US" sz="4563">
                <a:solidFill>
                  <a:srgbClr val="FFFFFF"/>
                </a:solidFill>
                <a:latin typeface="Garamond"/>
                <a:ea typeface="Garamond"/>
                <a:cs typeface="Garamond"/>
                <a:sym typeface="Garamond"/>
              </a:rPr>
              <a:t>Se caracterizan por una falta de movilidad entre tejidos, con o sin la presencia de fibrosis.</a:t>
            </a:r>
          </a:p>
        </p:txBody>
      </p:sp>
      <p:grpSp>
        <p:nvGrpSpPr>
          <p:cNvPr name="Group 3" id="3"/>
          <p:cNvGrpSpPr/>
          <p:nvPr/>
        </p:nvGrpSpPr>
        <p:grpSpPr>
          <a:xfrm rot="0">
            <a:off x="2961054" y="4840294"/>
            <a:ext cx="3442449" cy="4099208"/>
            <a:chOff x="0" y="0"/>
            <a:chExt cx="4589932" cy="5465610"/>
          </a:xfrm>
        </p:grpSpPr>
        <p:sp>
          <p:nvSpPr>
            <p:cNvPr name="Freeform 4" id="4"/>
            <p:cNvSpPr/>
            <p:nvPr/>
          </p:nvSpPr>
          <p:spPr>
            <a:xfrm flipH="false" flipV="false" rot="0">
              <a:off x="0" y="0"/>
              <a:ext cx="4589907" cy="5465572"/>
            </a:xfrm>
            <a:custGeom>
              <a:avLst/>
              <a:gdLst/>
              <a:ahLst/>
              <a:cxnLst/>
              <a:rect r="r" b="b" t="t" l="l"/>
              <a:pathLst>
                <a:path h="5465572" w="4589907">
                  <a:moveTo>
                    <a:pt x="0" y="0"/>
                  </a:moveTo>
                  <a:lnTo>
                    <a:pt x="4589907" y="0"/>
                  </a:lnTo>
                  <a:lnTo>
                    <a:pt x="4589907" y="5465572"/>
                  </a:lnTo>
                  <a:lnTo>
                    <a:pt x="0" y="5465572"/>
                  </a:lnTo>
                  <a:lnTo>
                    <a:pt x="0" y="0"/>
                  </a:lnTo>
                  <a:close/>
                </a:path>
              </a:pathLst>
            </a:custGeom>
            <a:blipFill>
              <a:blip r:embed="rId2"/>
              <a:stretch>
                <a:fillRect l="0" t="0" r="-192792" b="-84175"/>
              </a:stretch>
            </a:blipFill>
          </p:spPr>
        </p:sp>
      </p:grpSp>
      <p:grpSp>
        <p:nvGrpSpPr>
          <p:cNvPr name="Group 5" id="5"/>
          <p:cNvGrpSpPr/>
          <p:nvPr/>
        </p:nvGrpSpPr>
        <p:grpSpPr>
          <a:xfrm rot="0">
            <a:off x="8370407" y="5016202"/>
            <a:ext cx="7285311" cy="3747392"/>
            <a:chOff x="0" y="0"/>
            <a:chExt cx="9713747" cy="4996523"/>
          </a:xfrm>
        </p:grpSpPr>
        <p:sp>
          <p:nvSpPr>
            <p:cNvPr name="Freeform 6" id="6"/>
            <p:cNvSpPr/>
            <p:nvPr/>
          </p:nvSpPr>
          <p:spPr>
            <a:xfrm flipH="false" flipV="false" rot="0">
              <a:off x="0" y="0"/>
              <a:ext cx="9713722" cy="4996561"/>
            </a:xfrm>
            <a:custGeom>
              <a:avLst/>
              <a:gdLst/>
              <a:ahLst/>
              <a:cxnLst/>
              <a:rect r="r" b="b" t="t" l="l"/>
              <a:pathLst>
                <a:path h="4996561" w="9713722">
                  <a:moveTo>
                    <a:pt x="0" y="0"/>
                  </a:moveTo>
                  <a:lnTo>
                    <a:pt x="9713722" y="0"/>
                  </a:lnTo>
                  <a:lnTo>
                    <a:pt x="9713722" y="4996561"/>
                  </a:lnTo>
                  <a:lnTo>
                    <a:pt x="0" y="4996561"/>
                  </a:lnTo>
                  <a:lnTo>
                    <a:pt x="0" y="0"/>
                  </a:lnTo>
                  <a:close/>
                </a:path>
              </a:pathLst>
            </a:custGeom>
            <a:blipFill>
              <a:blip r:embed="rId3"/>
              <a:stretch>
                <a:fillRect l="0" t="0" r="0" b="0"/>
              </a:stretch>
            </a:blipFill>
          </p:spPr>
        </p:sp>
      </p:grpSp>
    </p:spTree>
  </p:cSld>
  <p:clrMapOvr>
    <a:masterClrMapping/>
  </p:clrMapOvr>
</p:sld>
</file>

<file path=ppt/slides/slide63.xml><?xml version="1.0" encoding="utf-8"?>
<p:sld xmlns:p="http://schemas.openxmlformats.org/presentationml/2006/main" xmlns:a="http://schemas.openxmlformats.org/drawingml/2006/main">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578420" y="2504279"/>
            <a:ext cx="16360840" cy="6715445"/>
          </a:xfrm>
          <a:prstGeom prst="rect">
            <a:avLst/>
          </a:prstGeom>
        </p:spPr>
        <p:txBody>
          <a:bodyPr anchor="t" rtlCol="false" tIns="0" lIns="0" bIns="0" rIns="0">
            <a:spAutoFit/>
          </a:bodyPr>
          <a:lstStyle/>
          <a:p>
            <a:pPr algn="l" marL="797651" indent="-398825" lvl="1">
              <a:lnSpc>
                <a:spcPts val="4760"/>
              </a:lnSpc>
              <a:buFont typeface="Arial"/>
              <a:buChar char="•"/>
            </a:pPr>
            <a:r>
              <a:rPr lang="en-US" b="true" sz="4407">
                <a:solidFill>
                  <a:srgbClr val="FFFFFF"/>
                </a:solidFill>
                <a:latin typeface="Garamond Bold"/>
                <a:ea typeface="Garamond Bold"/>
                <a:cs typeface="Garamond Bold"/>
                <a:sym typeface="Garamond Bold"/>
              </a:rPr>
              <a:t>Cambio en la sensibilidad</a:t>
            </a:r>
          </a:p>
          <a:p>
            <a:pPr algn="l" marL="797651" indent="-398825" lvl="1">
              <a:lnSpc>
                <a:spcPts val="4760"/>
              </a:lnSpc>
            </a:pPr>
          </a:p>
          <a:p>
            <a:pPr algn="l" marL="797651" indent="-398825" lvl="1">
              <a:lnSpc>
                <a:spcPts val="4760"/>
              </a:lnSpc>
            </a:pPr>
            <a:r>
              <a:rPr lang="en-US" sz="4407">
                <a:solidFill>
                  <a:srgbClr val="FFFFFF"/>
                </a:solidFill>
                <a:latin typeface="Garamond"/>
                <a:ea typeface="Garamond"/>
                <a:cs typeface="Garamond"/>
                <a:sym typeface="Garamond"/>
              </a:rPr>
              <a:t>- Transitorio, pero dependiendo del tipo de lesión puede ser permanente.</a:t>
            </a:r>
          </a:p>
        </p:txBody>
      </p:sp>
    </p:spTree>
  </p:cSld>
  <p:clrMapOvr>
    <a:masterClrMapping/>
  </p:clrMapOvr>
</p:sld>
</file>

<file path=ppt/slides/slide64.xml><?xml version="1.0" encoding="utf-8"?>
<p:sld xmlns:p="http://schemas.openxmlformats.org/presentationml/2006/main" xmlns:a="http://schemas.openxmlformats.org/drawingml/2006/main">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554769" y="2442504"/>
            <a:ext cx="17733231" cy="3925451"/>
          </a:xfrm>
          <a:prstGeom prst="rect">
            <a:avLst/>
          </a:prstGeom>
        </p:spPr>
        <p:txBody>
          <a:bodyPr anchor="t" rtlCol="false" tIns="0" lIns="0" bIns="0" rIns="0">
            <a:spAutoFit/>
          </a:bodyPr>
          <a:lstStyle/>
          <a:p>
            <a:pPr algn="l" marL="864560" indent="-432280" lvl="1">
              <a:lnSpc>
                <a:spcPts val="5159"/>
              </a:lnSpc>
              <a:buFont typeface="Arial"/>
              <a:buChar char="•"/>
            </a:pPr>
            <a:r>
              <a:rPr lang="en-US" b="true" sz="4777">
                <a:solidFill>
                  <a:srgbClr val="FFFFFF"/>
                </a:solidFill>
                <a:latin typeface="Garamond Bold"/>
                <a:ea typeface="Garamond Bold"/>
                <a:cs typeface="Garamond Bold"/>
                <a:sym typeface="Garamond Bold"/>
              </a:rPr>
              <a:t>Fibrosis</a:t>
            </a:r>
          </a:p>
          <a:p>
            <a:pPr algn="l">
              <a:lnSpc>
                <a:spcPts val="5159"/>
              </a:lnSpc>
            </a:pPr>
            <a:r>
              <a:rPr lang="en-US" sz="4777">
                <a:solidFill>
                  <a:srgbClr val="FFFFFF"/>
                </a:solidFill>
                <a:latin typeface="Garamond"/>
                <a:ea typeface="Garamond"/>
                <a:cs typeface="Garamond"/>
                <a:sym typeface="Garamond"/>
              </a:rPr>
              <a:t>Se caracteriza por una deposición excesiva de componentes de la</a:t>
            </a:r>
          </a:p>
          <a:p>
            <a:pPr algn="l" marL="864560" indent="-432280" lvl="1">
              <a:lnSpc>
                <a:spcPts val="5159"/>
              </a:lnSpc>
            </a:pPr>
            <a:r>
              <a:rPr lang="en-US" sz="4777">
                <a:solidFill>
                  <a:srgbClr val="FFFFFF"/>
                </a:solidFill>
                <a:latin typeface="Garamond"/>
                <a:ea typeface="Garamond"/>
                <a:cs typeface="Garamond"/>
                <a:sym typeface="Garamond"/>
              </a:rPr>
              <a:t> ECM (principalmente colágeno);</a:t>
            </a:r>
          </a:p>
          <a:p>
            <a:pPr algn="l" marL="864560" indent="-432280" lvl="1">
              <a:lnSpc>
                <a:spcPts val="5159"/>
              </a:lnSpc>
            </a:pPr>
            <a:r>
              <a:rPr lang="en-US" sz="4777">
                <a:solidFill>
                  <a:srgbClr val="FFFFFF"/>
                </a:solidFill>
                <a:latin typeface="Garamond"/>
                <a:ea typeface="Garamond"/>
                <a:cs typeface="Garamond"/>
                <a:sym typeface="Garamond"/>
              </a:rPr>
              <a:t>Genera rigidez;</a:t>
            </a:r>
          </a:p>
          <a:p>
            <a:pPr algn="l" marL="864560" indent="-432280" lvl="1">
              <a:lnSpc>
                <a:spcPts val="5159"/>
              </a:lnSpc>
            </a:pPr>
            <a:r>
              <a:rPr lang="en-US" sz="4777">
                <a:solidFill>
                  <a:srgbClr val="FFFFFF"/>
                </a:solidFill>
                <a:latin typeface="Garamond"/>
                <a:ea typeface="Garamond"/>
                <a:cs typeface="Garamond"/>
                <a:sym typeface="Garamond"/>
              </a:rPr>
              <a:t>Puede generar déficits funcionales;</a:t>
            </a:r>
          </a:p>
          <a:p>
            <a:pPr algn="l" marL="864560" indent="-432280" lvl="1">
              <a:lnSpc>
                <a:spcPts val="5159"/>
              </a:lnSpc>
            </a:pPr>
            <a:r>
              <a:rPr lang="en-US" sz="4777">
                <a:solidFill>
                  <a:srgbClr val="FFFFFF"/>
                </a:solidFill>
                <a:latin typeface="Garamond"/>
                <a:ea typeface="Garamond"/>
                <a:cs typeface="Garamond"/>
                <a:sym typeface="Garamond"/>
              </a:rPr>
              <a:t>Compromiso estético</a:t>
            </a:r>
            <a:r>
              <a:rPr lang="en-US" b="true" sz="4777">
                <a:solidFill>
                  <a:srgbClr val="FFFFFF"/>
                </a:solidFill>
                <a:latin typeface="Garamond Bold"/>
                <a:ea typeface="Garamond Bold"/>
                <a:cs typeface="Garamond Bold"/>
                <a:sym typeface="Garamond Bold"/>
              </a:rPr>
              <a:t>.</a:t>
            </a:r>
          </a:p>
        </p:txBody>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1348740" y="2638901"/>
            <a:ext cx="15590520" cy="758571"/>
          </a:xfrm>
          <a:prstGeom prst="rect">
            <a:avLst/>
          </a:prstGeom>
        </p:spPr>
        <p:txBody>
          <a:bodyPr anchor="t" rtlCol="false" tIns="0" lIns="0" bIns="0" rIns="0">
            <a:spAutoFit/>
          </a:bodyPr>
          <a:lstStyle/>
          <a:p>
            <a:pPr algn="l" marL="977260" indent="-488630" lvl="1">
              <a:lnSpc>
                <a:spcPts val="5831"/>
              </a:lnSpc>
              <a:buFont typeface="Arial"/>
              <a:buChar char="•"/>
            </a:pPr>
            <a:r>
              <a:rPr lang="en-US" b="true" sz="5399">
                <a:solidFill>
                  <a:srgbClr val="FFFFFF"/>
                </a:solidFill>
                <a:latin typeface="Garamond Bold"/>
                <a:ea typeface="Garamond Bold"/>
                <a:cs typeface="Garamond Bold"/>
                <a:sym typeface="Garamond Bold"/>
              </a:rPr>
              <a:t>Fibrosis</a:t>
            </a:r>
          </a:p>
        </p:txBody>
      </p:sp>
      <p:grpSp>
        <p:nvGrpSpPr>
          <p:cNvPr name="Group 3" id="3"/>
          <p:cNvGrpSpPr/>
          <p:nvPr/>
        </p:nvGrpSpPr>
        <p:grpSpPr>
          <a:xfrm rot="0">
            <a:off x="1725559" y="4153510"/>
            <a:ext cx="5066071" cy="4909537"/>
            <a:chOff x="0" y="0"/>
            <a:chExt cx="6754762" cy="6546050"/>
          </a:xfrm>
        </p:grpSpPr>
        <p:sp>
          <p:nvSpPr>
            <p:cNvPr name="Freeform 4" id="4"/>
            <p:cNvSpPr/>
            <p:nvPr/>
          </p:nvSpPr>
          <p:spPr>
            <a:xfrm flipH="false" flipV="false" rot="0">
              <a:off x="0" y="0"/>
              <a:ext cx="6754749" cy="6546088"/>
            </a:xfrm>
            <a:custGeom>
              <a:avLst/>
              <a:gdLst/>
              <a:ahLst/>
              <a:cxnLst/>
              <a:rect r="r" b="b" t="t" l="l"/>
              <a:pathLst>
                <a:path h="6546088" w="6754749">
                  <a:moveTo>
                    <a:pt x="0" y="0"/>
                  </a:moveTo>
                  <a:lnTo>
                    <a:pt x="6754749" y="0"/>
                  </a:lnTo>
                  <a:lnTo>
                    <a:pt x="6754749" y="6546088"/>
                  </a:lnTo>
                  <a:lnTo>
                    <a:pt x="0" y="6546088"/>
                  </a:lnTo>
                  <a:lnTo>
                    <a:pt x="0" y="0"/>
                  </a:lnTo>
                  <a:close/>
                </a:path>
              </a:pathLst>
            </a:custGeom>
            <a:blipFill>
              <a:blip r:embed="rId2"/>
              <a:stretch>
                <a:fillRect l="0" t="0" r="0" b="0"/>
              </a:stretch>
            </a:blipFill>
          </p:spPr>
        </p:sp>
      </p:grpSp>
      <p:grpSp>
        <p:nvGrpSpPr>
          <p:cNvPr name="Group 5" id="5"/>
          <p:cNvGrpSpPr/>
          <p:nvPr/>
        </p:nvGrpSpPr>
        <p:grpSpPr>
          <a:xfrm rot="0">
            <a:off x="8567433" y="4382853"/>
            <a:ext cx="6918379" cy="4391454"/>
            <a:chOff x="0" y="0"/>
            <a:chExt cx="9224505" cy="5855272"/>
          </a:xfrm>
        </p:grpSpPr>
        <p:sp>
          <p:nvSpPr>
            <p:cNvPr name="Freeform 6" id="6"/>
            <p:cNvSpPr/>
            <p:nvPr/>
          </p:nvSpPr>
          <p:spPr>
            <a:xfrm flipH="false" flipV="false" rot="0">
              <a:off x="0" y="0"/>
              <a:ext cx="9224518" cy="5855208"/>
            </a:xfrm>
            <a:custGeom>
              <a:avLst/>
              <a:gdLst/>
              <a:ahLst/>
              <a:cxnLst/>
              <a:rect r="r" b="b" t="t" l="l"/>
              <a:pathLst>
                <a:path h="5855208" w="9224518">
                  <a:moveTo>
                    <a:pt x="0" y="0"/>
                  </a:moveTo>
                  <a:lnTo>
                    <a:pt x="9224518" y="0"/>
                  </a:lnTo>
                  <a:lnTo>
                    <a:pt x="9224518" y="5855208"/>
                  </a:lnTo>
                  <a:lnTo>
                    <a:pt x="0" y="5855208"/>
                  </a:lnTo>
                  <a:lnTo>
                    <a:pt x="0" y="0"/>
                  </a:lnTo>
                  <a:close/>
                </a:path>
              </a:pathLst>
            </a:custGeom>
            <a:blipFill>
              <a:blip r:embed="rId3"/>
              <a:stretch>
                <a:fillRect l="0" t="0" r="0" b="-1"/>
              </a:stretch>
            </a:blipFill>
          </p:spPr>
        </p:sp>
      </p:gr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2443608" y="3504088"/>
            <a:ext cx="23175216" cy="3278824"/>
            <a:chOff x="0" y="0"/>
            <a:chExt cx="21031200" cy="2975489"/>
          </a:xfrm>
        </p:grpSpPr>
        <p:sp>
          <p:nvSpPr>
            <p:cNvPr name="Freeform 3" id="3"/>
            <p:cNvSpPr/>
            <p:nvPr/>
          </p:nvSpPr>
          <p:spPr>
            <a:xfrm flipH="false" flipV="false" rot="0">
              <a:off x="0" y="0"/>
              <a:ext cx="21031200" cy="2975490"/>
            </a:xfrm>
            <a:custGeom>
              <a:avLst/>
              <a:gdLst/>
              <a:ahLst/>
              <a:cxnLst/>
              <a:rect r="r" b="b" t="t" l="l"/>
              <a:pathLst>
                <a:path h="2975490" w="21031200">
                  <a:moveTo>
                    <a:pt x="0" y="0"/>
                  </a:moveTo>
                  <a:lnTo>
                    <a:pt x="21031200" y="0"/>
                  </a:lnTo>
                  <a:lnTo>
                    <a:pt x="21031200" y="2975490"/>
                  </a:lnTo>
                  <a:lnTo>
                    <a:pt x="0" y="2975490"/>
                  </a:lnTo>
                  <a:close/>
                </a:path>
              </a:pathLst>
            </a:custGeom>
            <a:blipFill>
              <a:blip r:embed="rId2">
                <a:alphaModFix amt="0"/>
              </a:blip>
              <a:stretch>
                <a:fillRect l="0" t="-93173" r="0" b="-82272"/>
              </a:stretch>
            </a:blipFill>
          </p:spPr>
        </p:sp>
        <p:sp>
          <p:nvSpPr>
            <p:cNvPr name="TextBox 4" id="4"/>
            <p:cNvSpPr txBox="true"/>
            <p:nvPr/>
          </p:nvSpPr>
          <p:spPr>
            <a:xfrm>
              <a:off x="0" y="85725"/>
              <a:ext cx="21031200" cy="2889764"/>
            </a:xfrm>
            <a:prstGeom prst="rect">
              <a:avLst/>
            </a:prstGeom>
          </p:spPr>
          <p:txBody>
            <a:bodyPr anchor="ctr" rtlCol="false" tIns="0" lIns="0" bIns="0" rIns="0"/>
            <a:lstStyle/>
            <a:p>
              <a:pPr algn="ctr">
                <a:lnSpc>
                  <a:spcPts val="8963"/>
                </a:lnSpc>
              </a:pPr>
              <a:r>
                <a:rPr lang="en-US" b="true" sz="8299">
                  <a:solidFill>
                    <a:srgbClr val="FFFFFF"/>
                  </a:solidFill>
                  <a:latin typeface="Garamond Bold"/>
                  <a:ea typeface="Garamond Bold"/>
                  <a:cs typeface="Garamond Bold"/>
                  <a:sym typeface="Garamond Bold"/>
                </a:rPr>
                <a:t>Reparación y cicatrización </a:t>
              </a:r>
            </a:p>
            <a:p>
              <a:pPr algn="ctr">
                <a:lnSpc>
                  <a:spcPts val="8963"/>
                </a:lnSpc>
              </a:pPr>
              <a:r>
                <a:rPr lang="en-US" b="true" sz="8299">
                  <a:solidFill>
                    <a:srgbClr val="FFFFFF"/>
                  </a:solidFill>
                  <a:latin typeface="Garamond Bold"/>
                  <a:ea typeface="Garamond Bold"/>
                  <a:cs typeface="Garamond Bold"/>
                  <a:sym typeface="Garamond Bold"/>
                </a:rPr>
                <a:t>de tejidos</a:t>
              </a:r>
            </a:p>
          </p:txBody>
        </p:sp>
      </p:grpSp>
    </p:spTree>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Reparación y cicatrización de tejidos</a:t>
              </a:r>
            </a:p>
          </p:txBody>
        </p:sp>
      </p:grpSp>
      <p:grpSp>
        <p:nvGrpSpPr>
          <p:cNvPr name="Group 5" id="5"/>
          <p:cNvGrpSpPr/>
          <p:nvPr/>
        </p:nvGrpSpPr>
        <p:grpSpPr>
          <a:xfrm rot="0">
            <a:off x="1256224" y="4718418"/>
            <a:ext cx="3650085" cy="2567045"/>
            <a:chOff x="0" y="0"/>
            <a:chExt cx="4866780" cy="3422726"/>
          </a:xfrm>
        </p:grpSpPr>
        <p:sp>
          <p:nvSpPr>
            <p:cNvPr name="Freeform 6" id="6"/>
            <p:cNvSpPr/>
            <p:nvPr/>
          </p:nvSpPr>
          <p:spPr>
            <a:xfrm flipH="false" flipV="false" rot="0">
              <a:off x="0" y="0"/>
              <a:ext cx="4866767" cy="3422650"/>
            </a:xfrm>
            <a:custGeom>
              <a:avLst/>
              <a:gdLst/>
              <a:ahLst/>
              <a:cxnLst/>
              <a:rect r="r" b="b" t="t" l="l"/>
              <a:pathLst>
                <a:path h="3422650" w="4866767">
                  <a:moveTo>
                    <a:pt x="0" y="342265"/>
                  </a:moveTo>
                  <a:cubicBezTo>
                    <a:pt x="0" y="153289"/>
                    <a:pt x="153289" y="0"/>
                    <a:pt x="342265" y="0"/>
                  </a:cubicBezTo>
                  <a:lnTo>
                    <a:pt x="4524502" y="0"/>
                  </a:lnTo>
                  <a:cubicBezTo>
                    <a:pt x="4713478" y="0"/>
                    <a:pt x="4866767" y="153289"/>
                    <a:pt x="4866767" y="342265"/>
                  </a:cubicBezTo>
                  <a:lnTo>
                    <a:pt x="4866767" y="3080385"/>
                  </a:lnTo>
                  <a:cubicBezTo>
                    <a:pt x="4866767" y="3269361"/>
                    <a:pt x="4713478" y="3422650"/>
                    <a:pt x="4524502" y="3422650"/>
                  </a:cubicBezTo>
                  <a:lnTo>
                    <a:pt x="342265" y="3422650"/>
                  </a:lnTo>
                  <a:cubicBezTo>
                    <a:pt x="153289" y="3422777"/>
                    <a:pt x="0" y="3269488"/>
                    <a:pt x="0" y="3080512"/>
                  </a:cubicBezTo>
                  <a:close/>
                </a:path>
              </a:pathLst>
            </a:custGeom>
            <a:solidFill>
              <a:srgbClr val="767171"/>
            </a:solidFill>
            <a:ln w="19050" cap="sq">
              <a:solidFill>
                <a:srgbClr val="FFFFFF"/>
              </a:solidFill>
              <a:prstDash val="solid"/>
              <a:miter/>
            </a:ln>
          </p:spPr>
        </p:sp>
      </p:grpSp>
      <p:grpSp>
        <p:nvGrpSpPr>
          <p:cNvPr name="Group 7" id="7"/>
          <p:cNvGrpSpPr/>
          <p:nvPr/>
        </p:nvGrpSpPr>
        <p:grpSpPr>
          <a:xfrm rot="0">
            <a:off x="1330852" y="4793047"/>
            <a:ext cx="3500838" cy="2417788"/>
            <a:chOff x="0" y="0"/>
            <a:chExt cx="4667783" cy="3223717"/>
          </a:xfrm>
        </p:grpSpPr>
        <p:sp>
          <p:nvSpPr>
            <p:cNvPr name="Freeform 8" id="8"/>
            <p:cNvSpPr/>
            <p:nvPr/>
          </p:nvSpPr>
          <p:spPr>
            <a:xfrm flipH="false" flipV="false" rot="0">
              <a:off x="0" y="0"/>
              <a:ext cx="4667778" cy="3223718"/>
            </a:xfrm>
            <a:custGeom>
              <a:avLst/>
              <a:gdLst/>
              <a:ahLst/>
              <a:cxnLst/>
              <a:rect r="r" b="b" t="t" l="l"/>
              <a:pathLst>
                <a:path h="3223718" w="4667778">
                  <a:moveTo>
                    <a:pt x="0" y="0"/>
                  </a:moveTo>
                  <a:lnTo>
                    <a:pt x="4667778" y="0"/>
                  </a:lnTo>
                  <a:lnTo>
                    <a:pt x="4667778" y="3223718"/>
                  </a:lnTo>
                  <a:lnTo>
                    <a:pt x="0" y="3223718"/>
                  </a:lnTo>
                  <a:close/>
                </a:path>
              </a:pathLst>
            </a:custGeom>
            <a:blipFill>
              <a:blip r:embed="rId2">
                <a:alphaModFix amt="0"/>
              </a:blip>
              <a:stretch>
                <a:fillRect l="-38610" t="0" r="-38610" b="0"/>
              </a:stretch>
            </a:blipFill>
          </p:spPr>
        </p:sp>
        <p:sp>
          <p:nvSpPr>
            <p:cNvPr name="TextBox 9" id="9"/>
            <p:cNvSpPr txBox="true"/>
            <p:nvPr/>
          </p:nvSpPr>
          <p:spPr>
            <a:xfrm>
              <a:off x="0" y="57150"/>
              <a:ext cx="4667783" cy="3166567"/>
            </a:xfrm>
            <a:prstGeom prst="rect">
              <a:avLst/>
            </a:prstGeom>
          </p:spPr>
          <p:txBody>
            <a:bodyPr anchor="ctr" rtlCol="false" tIns="0" lIns="0" bIns="0" rIns="0"/>
            <a:lstStyle/>
            <a:p>
              <a:pPr algn="ctr">
                <a:lnSpc>
                  <a:spcPts val="5832"/>
                </a:lnSpc>
              </a:pPr>
              <a:r>
                <a:rPr lang="en-US" sz="5400">
                  <a:solidFill>
                    <a:srgbClr val="FFFFFF"/>
                  </a:solidFill>
                  <a:latin typeface="Garamond"/>
                  <a:ea typeface="Garamond"/>
                  <a:cs typeface="Garamond"/>
                  <a:sym typeface="Garamond"/>
                </a:rPr>
                <a:t>Herida </a:t>
              </a:r>
            </a:p>
            <a:p>
              <a:pPr algn="ctr">
                <a:lnSpc>
                  <a:spcPts val="5832"/>
                </a:lnSpc>
              </a:pPr>
              <a:r>
                <a:rPr lang="en-US" sz="5400">
                  <a:solidFill>
                    <a:srgbClr val="FFFFFF"/>
                  </a:solidFill>
                  <a:latin typeface="Garamond"/>
                  <a:ea typeface="Garamond"/>
                  <a:cs typeface="Garamond"/>
                  <a:sym typeface="Garamond"/>
                </a:rPr>
                <a:t>Móvil</a:t>
              </a:r>
            </a:p>
          </p:txBody>
        </p:sp>
      </p:grpSp>
      <p:grpSp>
        <p:nvGrpSpPr>
          <p:cNvPr name="Group 10" id="10"/>
          <p:cNvGrpSpPr/>
          <p:nvPr/>
        </p:nvGrpSpPr>
        <p:grpSpPr>
          <a:xfrm rot="0">
            <a:off x="5227977" y="5405047"/>
            <a:ext cx="1320841" cy="1193787"/>
            <a:chOff x="0" y="0"/>
            <a:chExt cx="1761122" cy="1591716"/>
          </a:xfrm>
        </p:grpSpPr>
        <p:sp>
          <p:nvSpPr>
            <p:cNvPr name="Freeform 11" id="11"/>
            <p:cNvSpPr/>
            <p:nvPr/>
          </p:nvSpPr>
          <p:spPr>
            <a:xfrm flipH="false" flipV="false" rot="0">
              <a:off x="0" y="0"/>
              <a:ext cx="1761109" cy="1591691"/>
            </a:xfrm>
            <a:custGeom>
              <a:avLst/>
              <a:gdLst/>
              <a:ahLst/>
              <a:cxnLst/>
              <a:rect r="r" b="b" t="t" l="l"/>
              <a:pathLst>
                <a:path h="1591691" w="1761109">
                  <a:moveTo>
                    <a:pt x="0" y="318389"/>
                  </a:moveTo>
                  <a:lnTo>
                    <a:pt x="965200" y="318389"/>
                  </a:lnTo>
                  <a:lnTo>
                    <a:pt x="965200" y="0"/>
                  </a:lnTo>
                  <a:lnTo>
                    <a:pt x="1761109" y="795909"/>
                  </a:lnTo>
                  <a:lnTo>
                    <a:pt x="965200" y="1591691"/>
                  </a:lnTo>
                  <a:lnTo>
                    <a:pt x="965200" y="1273429"/>
                  </a:lnTo>
                  <a:lnTo>
                    <a:pt x="0" y="1273429"/>
                  </a:lnTo>
                  <a:close/>
                </a:path>
              </a:pathLst>
            </a:custGeom>
            <a:solidFill>
              <a:srgbClr val="000000"/>
            </a:solidFill>
          </p:spPr>
        </p:sp>
      </p:grpSp>
      <p:grpSp>
        <p:nvGrpSpPr>
          <p:cNvPr name="Group 12" id="12"/>
          <p:cNvGrpSpPr/>
          <p:nvPr/>
        </p:nvGrpSpPr>
        <p:grpSpPr>
          <a:xfrm rot="0">
            <a:off x="6812728" y="4687605"/>
            <a:ext cx="3869979" cy="2628681"/>
            <a:chOff x="0" y="0"/>
            <a:chExt cx="5159972" cy="3504908"/>
          </a:xfrm>
        </p:grpSpPr>
        <p:sp>
          <p:nvSpPr>
            <p:cNvPr name="Freeform 13" id="13"/>
            <p:cNvSpPr/>
            <p:nvPr/>
          </p:nvSpPr>
          <p:spPr>
            <a:xfrm flipH="false" flipV="false" rot="0">
              <a:off x="0" y="0"/>
              <a:ext cx="5160010" cy="3504946"/>
            </a:xfrm>
            <a:custGeom>
              <a:avLst/>
              <a:gdLst/>
              <a:ahLst/>
              <a:cxnLst/>
              <a:rect r="r" b="b" t="t" l="l"/>
              <a:pathLst>
                <a:path h="3504946" w="5160010">
                  <a:moveTo>
                    <a:pt x="0" y="350520"/>
                  </a:moveTo>
                  <a:cubicBezTo>
                    <a:pt x="0" y="156972"/>
                    <a:pt x="156972" y="0"/>
                    <a:pt x="350520" y="0"/>
                  </a:cubicBezTo>
                  <a:lnTo>
                    <a:pt x="4809490" y="0"/>
                  </a:lnTo>
                  <a:cubicBezTo>
                    <a:pt x="5003038" y="0"/>
                    <a:pt x="5160010" y="156972"/>
                    <a:pt x="5160010" y="350520"/>
                  </a:cubicBezTo>
                  <a:lnTo>
                    <a:pt x="5160010" y="3154426"/>
                  </a:lnTo>
                  <a:cubicBezTo>
                    <a:pt x="5160010" y="3347974"/>
                    <a:pt x="5003038" y="3504946"/>
                    <a:pt x="4809490" y="3504946"/>
                  </a:cubicBezTo>
                  <a:lnTo>
                    <a:pt x="350520" y="3504946"/>
                  </a:lnTo>
                  <a:cubicBezTo>
                    <a:pt x="156972" y="3504946"/>
                    <a:pt x="0" y="3347974"/>
                    <a:pt x="0" y="3154426"/>
                  </a:cubicBezTo>
                  <a:close/>
                </a:path>
              </a:pathLst>
            </a:custGeom>
            <a:solidFill>
              <a:srgbClr val="767171"/>
            </a:solidFill>
            <a:ln w="19050" cap="sq">
              <a:solidFill>
                <a:srgbClr val="FFFFFF"/>
              </a:solidFill>
              <a:prstDash val="solid"/>
              <a:miter/>
            </a:ln>
          </p:spPr>
        </p:sp>
      </p:grpSp>
      <p:grpSp>
        <p:nvGrpSpPr>
          <p:cNvPr name="Group 14" id="14"/>
          <p:cNvGrpSpPr/>
          <p:nvPr/>
        </p:nvGrpSpPr>
        <p:grpSpPr>
          <a:xfrm rot="0">
            <a:off x="6889156" y="4764034"/>
            <a:ext cx="3717112" cy="2475814"/>
            <a:chOff x="0" y="0"/>
            <a:chExt cx="4956150" cy="3301086"/>
          </a:xfrm>
        </p:grpSpPr>
        <p:sp>
          <p:nvSpPr>
            <p:cNvPr name="Freeform 15" id="15"/>
            <p:cNvSpPr/>
            <p:nvPr/>
          </p:nvSpPr>
          <p:spPr>
            <a:xfrm flipH="false" flipV="false" rot="0">
              <a:off x="0" y="0"/>
              <a:ext cx="4956146" cy="3301080"/>
            </a:xfrm>
            <a:custGeom>
              <a:avLst/>
              <a:gdLst/>
              <a:ahLst/>
              <a:cxnLst/>
              <a:rect r="r" b="b" t="t" l="l"/>
              <a:pathLst>
                <a:path h="3301080" w="4956146">
                  <a:moveTo>
                    <a:pt x="0" y="0"/>
                  </a:moveTo>
                  <a:lnTo>
                    <a:pt x="4956146" y="0"/>
                  </a:lnTo>
                  <a:lnTo>
                    <a:pt x="4956146" y="3301080"/>
                  </a:lnTo>
                  <a:lnTo>
                    <a:pt x="0" y="3301080"/>
                  </a:lnTo>
                  <a:close/>
                </a:path>
              </a:pathLst>
            </a:custGeom>
            <a:blipFill>
              <a:blip r:embed="rId2">
                <a:alphaModFix amt="0"/>
              </a:blip>
              <a:stretch>
                <a:fillRect l="-35457" t="0" r="-35457" b="0"/>
              </a:stretch>
            </a:blipFill>
          </p:spPr>
        </p:sp>
        <p:sp>
          <p:nvSpPr>
            <p:cNvPr name="TextBox 16" id="16"/>
            <p:cNvSpPr txBox="true"/>
            <p:nvPr/>
          </p:nvSpPr>
          <p:spPr>
            <a:xfrm>
              <a:off x="0" y="57150"/>
              <a:ext cx="4956150" cy="3243936"/>
            </a:xfrm>
            <a:prstGeom prst="rect">
              <a:avLst/>
            </a:prstGeom>
          </p:spPr>
          <p:txBody>
            <a:bodyPr anchor="ctr" rtlCol="false" tIns="0" lIns="0" bIns="0" rIns="0"/>
            <a:lstStyle/>
            <a:p>
              <a:pPr algn="ctr">
                <a:lnSpc>
                  <a:spcPts val="5832"/>
                </a:lnSpc>
              </a:pPr>
              <a:r>
                <a:rPr lang="en-US" sz="5400">
                  <a:solidFill>
                    <a:srgbClr val="FFFFFF"/>
                  </a:solidFill>
                  <a:latin typeface="Garamond"/>
                  <a:ea typeface="Garamond"/>
                  <a:cs typeface="Garamond"/>
                  <a:sym typeface="Garamond"/>
                </a:rPr>
                <a:t>Inflamación</a:t>
              </a:r>
            </a:p>
          </p:txBody>
        </p:sp>
      </p:grpSp>
      <p:grpSp>
        <p:nvGrpSpPr>
          <p:cNvPr name="Group 17" id="17"/>
          <p:cNvGrpSpPr/>
          <p:nvPr/>
        </p:nvGrpSpPr>
        <p:grpSpPr>
          <a:xfrm rot="0">
            <a:off x="10981887" y="5405047"/>
            <a:ext cx="1172813" cy="1193787"/>
            <a:chOff x="0" y="0"/>
            <a:chExt cx="1563751" cy="1591716"/>
          </a:xfrm>
        </p:grpSpPr>
        <p:sp>
          <p:nvSpPr>
            <p:cNvPr name="Freeform 18" id="18"/>
            <p:cNvSpPr/>
            <p:nvPr/>
          </p:nvSpPr>
          <p:spPr>
            <a:xfrm flipH="false" flipV="false" rot="0">
              <a:off x="0" y="0"/>
              <a:ext cx="1563878" cy="1591818"/>
            </a:xfrm>
            <a:custGeom>
              <a:avLst/>
              <a:gdLst/>
              <a:ahLst/>
              <a:cxnLst/>
              <a:rect r="r" b="b" t="t" l="l"/>
              <a:pathLst>
                <a:path h="1591818" w="1563878">
                  <a:moveTo>
                    <a:pt x="0" y="318389"/>
                  </a:moveTo>
                  <a:lnTo>
                    <a:pt x="781939" y="318389"/>
                  </a:lnTo>
                  <a:lnTo>
                    <a:pt x="781939" y="0"/>
                  </a:lnTo>
                  <a:lnTo>
                    <a:pt x="1563878" y="795909"/>
                  </a:lnTo>
                  <a:lnTo>
                    <a:pt x="781939" y="1591818"/>
                  </a:lnTo>
                  <a:lnTo>
                    <a:pt x="781939" y="1273429"/>
                  </a:lnTo>
                  <a:lnTo>
                    <a:pt x="0" y="1273429"/>
                  </a:lnTo>
                  <a:close/>
                </a:path>
              </a:pathLst>
            </a:custGeom>
            <a:solidFill>
              <a:srgbClr val="000000"/>
            </a:solidFill>
          </p:spPr>
        </p:sp>
      </p:grpSp>
      <p:grpSp>
        <p:nvGrpSpPr>
          <p:cNvPr name="Group 19" id="19"/>
          <p:cNvGrpSpPr/>
          <p:nvPr/>
        </p:nvGrpSpPr>
        <p:grpSpPr>
          <a:xfrm rot="0">
            <a:off x="12401750" y="4639399"/>
            <a:ext cx="4442660" cy="2725083"/>
            <a:chOff x="0" y="0"/>
            <a:chExt cx="5923547" cy="3633445"/>
          </a:xfrm>
        </p:grpSpPr>
        <p:sp>
          <p:nvSpPr>
            <p:cNvPr name="Freeform 20" id="20"/>
            <p:cNvSpPr/>
            <p:nvPr/>
          </p:nvSpPr>
          <p:spPr>
            <a:xfrm flipH="false" flipV="false" rot="0">
              <a:off x="0" y="0"/>
              <a:ext cx="5923534" cy="3633470"/>
            </a:xfrm>
            <a:custGeom>
              <a:avLst/>
              <a:gdLst/>
              <a:ahLst/>
              <a:cxnLst/>
              <a:rect r="r" b="b" t="t" l="l"/>
              <a:pathLst>
                <a:path h="3633470" w="5923534">
                  <a:moveTo>
                    <a:pt x="0" y="363347"/>
                  </a:moveTo>
                  <a:cubicBezTo>
                    <a:pt x="0" y="162687"/>
                    <a:pt x="162687" y="0"/>
                    <a:pt x="363347" y="0"/>
                  </a:cubicBezTo>
                  <a:lnTo>
                    <a:pt x="5560187" y="0"/>
                  </a:lnTo>
                  <a:cubicBezTo>
                    <a:pt x="5760847" y="0"/>
                    <a:pt x="5923534" y="162687"/>
                    <a:pt x="5923534" y="363347"/>
                  </a:cubicBezTo>
                  <a:lnTo>
                    <a:pt x="5923534" y="3270123"/>
                  </a:lnTo>
                  <a:cubicBezTo>
                    <a:pt x="5923534" y="3470783"/>
                    <a:pt x="5760847" y="3633470"/>
                    <a:pt x="5560187" y="3633470"/>
                  </a:cubicBezTo>
                  <a:lnTo>
                    <a:pt x="363347" y="3633470"/>
                  </a:lnTo>
                  <a:cubicBezTo>
                    <a:pt x="162687" y="3633470"/>
                    <a:pt x="0" y="3470783"/>
                    <a:pt x="0" y="3270123"/>
                  </a:cubicBezTo>
                  <a:close/>
                </a:path>
              </a:pathLst>
            </a:custGeom>
            <a:solidFill>
              <a:srgbClr val="767171"/>
            </a:solidFill>
            <a:ln w="19050" cap="sq">
              <a:solidFill>
                <a:srgbClr val="FFFFFF"/>
              </a:solidFill>
              <a:prstDash val="solid"/>
              <a:miter/>
            </a:ln>
          </p:spPr>
        </p:sp>
      </p:grpSp>
      <p:grpSp>
        <p:nvGrpSpPr>
          <p:cNvPr name="Group 21" id="21"/>
          <p:cNvGrpSpPr/>
          <p:nvPr/>
        </p:nvGrpSpPr>
        <p:grpSpPr>
          <a:xfrm rot="0">
            <a:off x="12481008" y="4718656"/>
            <a:ext cx="4284145" cy="2566568"/>
            <a:chOff x="0" y="0"/>
            <a:chExt cx="5712193" cy="3422091"/>
          </a:xfrm>
        </p:grpSpPr>
        <p:sp>
          <p:nvSpPr>
            <p:cNvPr name="Freeform 22" id="22"/>
            <p:cNvSpPr/>
            <p:nvPr/>
          </p:nvSpPr>
          <p:spPr>
            <a:xfrm flipH="false" flipV="false" rot="0">
              <a:off x="0" y="0"/>
              <a:ext cx="5712192" cy="3422096"/>
            </a:xfrm>
            <a:custGeom>
              <a:avLst/>
              <a:gdLst/>
              <a:ahLst/>
              <a:cxnLst/>
              <a:rect r="r" b="b" t="t" l="l"/>
              <a:pathLst>
                <a:path h="3422096" w="5712192">
                  <a:moveTo>
                    <a:pt x="0" y="0"/>
                  </a:moveTo>
                  <a:lnTo>
                    <a:pt x="5712192" y="0"/>
                  </a:lnTo>
                  <a:lnTo>
                    <a:pt x="5712192" y="3422096"/>
                  </a:lnTo>
                  <a:lnTo>
                    <a:pt x="0" y="3422096"/>
                  </a:lnTo>
                  <a:close/>
                </a:path>
              </a:pathLst>
            </a:custGeom>
            <a:blipFill>
              <a:blip r:embed="rId2">
                <a:alphaModFix amt="0"/>
              </a:blip>
              <a:stretch>
                <a:fillRect l="-26864" t="0" r="-26864" b="0"/>
              </a:stretch>
            </a:blipFill>
          </p:spPr>
        </p:sp>
        <p:sp>
          <p:nvSpPr>
            <p:cNvPr name="TextBox 23" id="23"/>
            <p:cNvSpPr txBox="true"/>
            <p:nvPr/>
          </p:nvSpPr>
          <p:spPr>
            <a:xfrm>
              <a:off x="0" y="57150"/>
              <a:ext cx="5712193" cy="3364941"/>
            </a:xfrm>
            <a:prstGeom prst="rect">
              <a:avLst/>
            </a:prstGeom>
          </p:spPr>
          <p:txBody>
            <a:bodyPr anchor="ctr" rtlCol="false" tIns="0" lIns="0" bIns="0" rIns="0"/>
            <a:lstStyle/>
            <a:p>
              <a:pPr algn="ctr">
                <a:lnSpc>
                  <a:spcPts val="5832"/>
                </a:lnSpc>
              </a:pPr>
              <a:r>
                <a:rPr lang="en-US" sz="5400">
                  <a:solidFill>
                    <a:srgbClr val="FFFFFF"/>
                  </a:solidFill>
                  <a:latin typeface="Garamond"/>
                  <a:ea typeface="Garamond"/>
                  <a:cs typeface="Garamond"/>
                  <a:sym typeface="Garamond"/>
                </a:rPr>
                <a:t>Sanación</a:t>
              </a:r>
            </a:p>
          </p:txBody>
        </p:sp>
      </p:grpSp>
    </p:spTree>
  </p:cSld>
  <p:clrMapOvr>
    <a:masterClrMapping/>
  </p:clrMapOvr>
</p:sld>
</file>

<file path=ppt/slides/slide6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Reparación y cicatrización de tejidos</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El proceso de curación se divide en cuatro etapas consecutivas:</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1- Homeostasis (hemorrágica);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2 - Inflamación;</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3 - Re-epitelialización;</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4 - Remodelación de tejidos.</a:t>
            </a:r>
          </a:p>
          <a:p>
            <a:pPr algn="l" marL="760095" indent="-380048" lvl="1">
              <a:lnSpc>
                <a:spcPts val="4536"/>
              </a:lnSpc>
            </a:pPr>
          </a:p>
          <a:p>
            <a:pPr algn="l" marL="760095" indent="-380048" lvl="1">
              <a:lnSpc>
                <a:spcPts val="4536"/>
              </a:lnSpc>
            </a:pPr>
            <a:r>
              <a:rPr lang="en-US" sz="4200">
                <a:solidFill>
                  <a:srgbClr val="FFFFFF"/>
                </a:solidFill>
                <a:latin typeface="Garamond"/>
                <a:ea typeface="Garamond"/>
                <a:cs typeface="Garamond"/>
                <a:sym typeface="Garamond"/>
              </a:rPr>
              <a:t>Estas etapas están estrechamente organizadas y reguladas con precisión por un complejo de interacción entre células, vías de señalización y matriz extracelular (MEC).</a:t>
            </a:r>
          </a:p>
          <a:p>
            <a:pPr algn="l" marL="760095" indent="-380048" lvl="1">
              <a:lnSpc>
                <a:spcPts val="4536"/>
              </a:lnSpc>
            </a:pPr>
          </a:p>
          <a:p>
            <a:pPr algn="l" marL="760095" indent="-380048" lvl="1">
              <a:lnSpc>
                <a:spcPts val="4536"/>
              </a:lnSpc>
            </a:pPr>
          </a:p>
          <a:p>
            <a:pPr algn="l" marL="760095" indent="-380048" lvl="1">
              <a:lnSpc>
                <a:spcPts val="4536"/>
              </a:lnSpc>
            </a:pPr>
          </a:p>
          <a:p>
            <a:pPr algn="l" marL="760095" indent="-380048" lvl="1">
              <a:lnSpc>
                <a:spcPts val="4536"/>
              </a:lnSpc>
            </a:pPr>
          </a:p>
        </p:txBody>
      </p:sp>
    </p:spTree>
  </p:cSld>
  <p:clrMapOvr>
    <a:masterClrMapping/>
  </p:clrMapOvr>
</p:sld>
</file>

<file path=ppt/slides/slide6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Reparación y cicatrización de tejidos</a:t>
              </a:r>
            </a:p>
          </p:txBody>
        </p:sp>
      </p:grpSp>
      <p:grpSp>
        <p:nvGrpSpPr>
          <p:cNvPr name="Group 5" id="5"/>
          <p:cNvGrpSpPr/>
          <p:nvPr/>
        </p:nvGrpSpPr>
        <p:grpSpPr>
          <a:xfrm rot="0">
            <a:off x="1028700" y="2536031"/>
            <a:ext cx="16222002" cy="7044707"/>
            <a:chOff x="0" y="0"/>
            <a:chExt cx="17303572" cy="7514399"/>
          </a:xfrm>
        </p:grpSpPr>
        <p:sp>
          <p:nvSpPr>
            <p:cNvPr name="Freeform 6" id="6"/>
            <p:cNvSpPr/>
            <p:nvPr/>
          </p:nvSpPr>
          <p:spPr>
            <a:xfrm flipH="false" flipV="false" rot="0">
              <a:off x="0" y="0"/>
              <a:ext cx="17303623" cy="7514463"/>
            </a:xfrm>
            <a:custGeom>
              <a:avLst/>
              <a:gdLst/>
              <a:ahLst/>
              <a:cxnLst/>
              <a:rect r="r" b="b" t="t" l="l"/>
              <a:pathLst>
                <a:path h="7514463" w="17303623">
                  <a:moveTo>
                    <a:pt x="0" y="0"/>
                  </a:moveTo>
                  <a:lnTo>
                    <a:pt x="17303623" y="0"/>
                  </a:lnTo>
                  <a:lnTo>
                    <a:pt x="17303623" y="7514463"/>
                  </a:lnTo>
                  <a:lnTo>
                    <a:pt x="0" y="7514463"/>
                  </a:lnTo>
                  <a:lnTo>
                    <a:pt x="0" y="0"/>
                  </a:lnTo>
                  <a:close/>
                </a:path>
              </a:pathLst>
            </a:custGeom>
            <a:blipFill>
              <a:blip r:embed="rId3"/>
              <a:stretch>
                <a:fillRect l="0" t="0" r="0" b="0"/>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Blefaroplastia</a:t>
              </a:r>
            </a:p>
          </p:txBody>
        </p:sp>
      </p:grpSp>
      <p:sp>
        <p:nvSpPr>
          <p:cNvPr name="TextBox 5" id="5"/>
          <p:cNvSpPr txBox="true"/>
          <p:nvPr/>
        </p:nvSpPr>
        <p:spPr>
          <a:xfrm rot="0">
            <a:off x="659230" y="2822258"/>
            <a:ext cx="16280030" cy="6682087"/>
          </a:xfrm>
          <a:prstGeom prst="rect">
            <a:avLst/>
          </a:prstGeom>
        </p:spPr>
        <p:txBody>
          <a:bodyPr anchor="t" rtlCol="false" tIns="0" lIns="0" bIns="0" rIns="0">
            <a:spAutoFit/>
          </a:bodyPr>
          <a:lstStyle/>
          <a:p>
            <a:pPr algn="l" marL="793711" indent="-396856" lvl="1">
              <a:lnSpc>
                <a:spcPts val="4736"/>
              </a:lnSpc>
              <a:buFont typeface="Arial"/>
              <a:buChar char="•"/>
            </a:pPr>
            <a:r>
              <a:rPr lang="en-US" sz="4385">
                <a:solidFill>
                  <a:srgbClr val="FFFFFF"/>
                </a:solidFill>
                <a:latin typeface="Garamond"/>
                <a:ea typeface="Garamond"/>
                <a:cs typeface="Garamond"/>
                <a:sym typeface="Garamond"/>
              </a:rPr>
              <a:t>Blefaroplastia superior o levantamiento superior del párpado</a:t>
            </a:r>
          </a:p>
          <a:p>
            <a:pPr algn="l" marL="793711" indent="-396856" lvl="1">
              <a:lnSpc>
                <a:spcPts val="4736"/>
              </a:lnSpc>
            </a:pPr>
          </a:p>
          <a:p>
            <a:pPr algn="l" marL="793711" indent="-396856" lvl="1">
              <a:lnSpc>
                <a:spcPts val="4736"/>
              </a:lnSpc>
            </a:pPr>
            <a:r>
              <a:rPr lang="en-US" sz="4385">
                <a:solidFill>
                  <a:srgbClr val="FFFFFF"/>
                </a:solidFill>
                <a:latin typeface="Garamond"/>
                <a:ea typeface="Garamond"/>
                <a:cs typeface="Garamond"/>
                <a:sym typeface="Garamond"/>
              </a:rPr>
              <a:t>-Cirugía plástica de los párpados</a:t>
            </a:r>
          </a:p>
          <a:p>
            <a:pPr algn="l" marL="793711" indent="-396856" lvl="1">
              <a:lnSpc>
                <a:spcPts val="4736"/>
              </a:lnSpc>
            </a:pPr>
            <a:r>
              <a:rPr lang="en-US" sz="4385">
                <a:solidFill>
                  <a:srgbClr val="FFFFFF"/>
                </a:solidFill>
                <a:latin typeface="Garamond"/>
                <a:ea typeface="Garamond"/>
                <a:cs typeface="Garamond"/>
                <a:sym typeface="Garamond"/>
              </a:rPr>
              <a:t>-Blefarocalasis (pesadez + piel en los párpados superiores);</a:t>
            </a:r>
          </a:p>
          <a:p>
            <a:pPr algn="l" marL="793711" indent="-396856" lvl="1">
              <a:lnSpc>
                <a:spcPts val="4736"/>
              </a:lnSpc>
            </a:pPr>
            <a:r>
              <a:rPr lang="en-US" sz="4385">
                <a:solidFill>
                  <a:srgbClr val="FFFFFF"/>
                </a:solidFill>
                <a:latin typeface="Garamond"/>
                <a:ea typeface="Garamond"/>
                <a:cs typeface="Garamond"/>
                <a:sym typeface="Garamond"/>
              </a:rPr>
              <a:t>-Bolsas de abajo.</a:t>
            </a:r>
          </a:p>
        </p:txBody>
      </p:sp>
    </p:spTree>
  </p:cSld>
  <p:clrMapOvr>
    <a:masterClrMapping/>
  </p:clrMapOvr>
</p:sld>
</file>

<file path=ppt/slides/slide7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Reparación y cicatrización de tejidos</a:t>
              </a:r>
            </a:p>
          </p:txBody>
        </p:sp>
      </p:grpSp>
      <p:sp>
        <p:nvSpPr>
          <p:cNvPr name="TextBox 5" id="5"/>
          <p:cNvSpPr txBox="true"/>
          <p:nvPr/>
        </p:nvSpPr>
        <p:spPr>
          <a:xfrm rot="0">
            <a:off x="473958" y="2631281"/>
            <a:ext cx="17066401" cy="6949541"/>
          </a:xfrm>
          <a:prstGeom prst="rect">
            <a:avLst/>
          </a:prstGeom>
        </p:spPr>
        <p:txBody>
          <a:bodyPr anchor="t" rtlCol="false" tIns="0" lIns="0" bIns="0" rIns="0">
            <a:spAutoFit/>
          </a:bodyPr>
          <a:lstStyle/>
          <a:p>
            <a:pPr algn="l" marL="832050" indent="-416025" lvl="1">
              <a:lnSpc>
                <a:spcPts val="4468"/>
              </a:lnSpc>
              <a:buFont typeface="Arial"/>
              <a:buChar char="•"/>
            </a:pPr>
            <a:r>
              <a:rPr lang="en-US" sz="4597">
                <a:solidFill>
                  <a:srgbClr val="FFFFFF"/>
                </a:solidFill>
                <a:latin typeface="Garamond"/>
                <a:ea typeface="Garamond"/>
                <a:cs typeface="Garamond"/>
                <a:sym typeface="Garamond"/>
              </a:rPr>
              <a:t>24 horas - coágulos, corteza y neutrófilos;</a:t>
            </a:r>
          </a:p>
          <a:p>
            <a:pPr algn="l" marL="832050" indent="-416025" lvl="1">
              <a:lnSpc>
                <a:spcPts val="4468"/>
              </a:lnSpc>
              <a:buFont typeface="Arial"/>
              <a:buChar char="•"/>
            </a:pPr>
            <a:r>
              <a:rPr lang="en-US" sz="4597">
                <a:solidFill>
                  <a:srgbClr val="FFFFFF"/>
                </a:solidFill>
                <a:latin typeface="Garamond"/>
                <a:ea typeface="Garamond"/>
                <a:cs typeface="Garamond"/>
                <a:sym typeface="Garamond"/>
              </a:rPr>
              <a:t>48h - El tejido de granulación invade progresivamente el espacio de la incisión (las fibras de colágeno aparecen en los márgenes de la incisión);</a:t>
            </a:r>
          </a:p>
          <a:p>
            <a:pPr algn="l" marL="832050" indent="-416025" lvl="1">
              <a:lnSpc>
                <a:spcPts val="4468"/>
              </a:lnSpc>
              <a:buFont typeface="Arial"/>
              <a:buChar char="•"/>
            </a:pPr>
            <a:r>
              <a:rPr lang="en-US" sz="4597">
                <a:solidFill>
                  <a:srgbClr val="FFFFFF"/>
                </a:solidFill>
                <a:latin typeface="Garamond"/>
                <a:ea typeface="Garamond"/>
                <a:cs typeface="Garamond"/>
                <a:sym typeface="Garamond"/>
              </a:rPr>
              <a:t>3 días - El espacio incisional se llena con tejido de granulación. Las fibras de colágeno se vuelven más abundantes y forman puentes en la incisión</a:t>
            </a:r>
          </a:p>
          <a:p>
            <a:pPr algn="l" marL="832050" indent="-416025" lvl="1">
              <a:lnSpc>
                <a:spcPts val="4468"/>
              </a:lnSpc>
              <a:buFont typeface="Arial"/>
              <a:buChar char="•"/>
            </a:pPr>
            <a:r>
              <a:rPr lang="en-US" sz="4597">
                <a:solidFill>
                  <a:srgbClr val="FFFFFF"/>
                </a:solidFill>
                <a:latin typeface="Garamond"/>
                <a:ea typeface="Garamond"/>
                <a:cs typeface="Garamond"/>
                <a:sym typeface="Garamond"/>
              </a:rPr>
              <a:t>5 días: la cicatriz consiste en tejido conectivo celular sin infiltración inflamatoria, con la epidermis intacta. </a:t>
            </a:r>
          </a:p>
          <a:p>
            <a:pPr algn="l" marL="832050" indent="-416025" lvl="1">
              <a:lnSpc>
                <a:spcPts val="4468"/>
              </a:lnSpc>
              <a:buFont typeface="Arial"/>
              <a:buChar char="•"/>
            </a:pPr>
            <a:r>
              <a:rPr lang="en-US" sz="4597">
                <a:solidFill>
                  <a:srgbClr val="FFFFFF"/>
                </a:solidFill>
                <a:latin typeface="Garamond"/>
                <a:ea typeface="Garamond"/>
                <a:cs typeface="Garamond"/>
                <a:sym typeface="Garamond"/>
              </a:rPr>
              <a:t>De 14 a 30 días - Se produce acumulación de colágeno y proliferación de fibroblastos. Los neutrófilos son reemplazados por macrófagos. La fuerza elástica aumenta a partir de entonces.</a:t>
            </a:r>
          </a:p>
        </p:txBody>
      </p:sp>
    </p:spTree>
  </p:cSld>
  <p:clrMapOvr>
    <a:masterClrMapping/>
  </p:clrMapOvr>
</p:sld>
</file>

<file path=ppt/slides/slide7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Reparación y cicatrización de tejidos</a:t>
              </a:r>
            </a:p>
          </p:txBody>
        </p:sp>
      </p:grpSp>
      <p:sp>
        <p:nvSpPr>
          <p:cNvPr name="TextBox 5" id="5"/>
          <p:cNvSpPr txBox="true"/>
          <p:nvPr/>
        </p:nvSpPr>
        <p:spPr>
          <a:xfrm rot="0">
            <a:off x="517453" y="2479113"/>
            <a:ext cx="17206033" cy="7064329"/>
          </a:xfrm>
          <a:prstGeom prst="rect">
            <a:avLst/>
          </a:prstGeom>
        </p:spPr>
        <p:txBody>
          <a:bodyPr anchor="t" rtlCol="false" tIns="0" lIns="0" bIns="0" rIns="0">
            <a:spAutoFit/>
          </a:bodyPr>
          <a:lstStyle/>
          <a:p>
            <a:pPr algn="l" marL="838857" indent="-419429" lvl="1">
              <a:lnSpc>
                <a:spcPts val="5006"/>
              </a:lnSpc>
              <a:buFont typeface="Arial"/>
              <a:buChar char="•"/>
            </a:pPr>
            <a:r>
              <a:rPr lang="en-US" sz="4635">
                <a:solidFill>
                  <a:srgbClr val="FFFFFF"/>
                </a:solidFill>
                <a:latin typeface="Garamond"/>
                <a:ea typeface="Garamond"/>
                <a:cs typeface="Garamond"/>
                <a:sym typeface="Garamond"/>
              </a:rPr>
              <a:t>Tipos de curación</a:t>
            </a:r>
          </a:p>
          <a:p>
            <a:pPr algn="l" marL="838857" indent="-419429" lvl="1">
              <a:lnSpc>
                <a:spcPts val="5006"/>
              </a:lnSpc>
              <a:buFont typeface="Arial"/>
              <a:buChar char="•"/>
            </a:pPr>
            <a:r>
              <a:rPr lang="en-US" sz="4635">
                <a:solidFill>
                  <a:srgbClr val="FFFFFF"/>
                </a:solidFill>
                <a:latin typeface="Garamond"/>
                <a:ea typeface="Garamond"/>
                <a:cs typeface="Garamond"/>
                <a:sym typeface="Garamond"/>
              </a:rPr>
              <a:t>Primera intención:</a:t>
            </a:r>
          </a:p>
          <a:p>
            <a:pPr algn="l" marL="838857" indent="-419429" lvl="1">
              <a:lnSpc>
                <a:spcPts val="5006"/>
              </a:lnSpc>
              <a:buFont typeface="Arial"/>
              <a:buChar char="•"/>
            </a:pPr>
            <a:r>
              <a:rPr lang="en-US" sz="4635">
                <a:solidFill>
                  <a:srgbClr val="FFFFFF"/>
                </a:solidFill>
                <a:latin typeface="Garamond"/>
                <a:ea typeface="Garamond"/>
                <a:cs typeface="Garamond"/>
                <a:sym typeface="Garamond"/>
              </a:rPr>
              <a:t>-Se producen incisiones quirúrgicas con cortes con suturas, generalmente en lesiones causadas por objetos punzantes, el cierre de la herida al acercarse a sus bordes, ya que hay poca pérdida de tejido;</a:t>
            </a:r>
          </a:p>
          <a:p>
            <a:pPr algn="l" marL="838857" indent="-419429" lvl="1">
              <a:lnSpc>
                <a:spcPts val="5006"/>
              </a:lnSpc>
              <a:buFont typeface="Arial"/>
              <a:buChar char="•"/>
            </a:pPr>
            <a:r>
              <a:rPr lang="en-US" sz="4635">
                <a:solidFill>
                  <a:srgbClr val="FFFFFF"/>
                </a:solidFill>
                <a:latin typeface="Garamond"/>
                <a:ea typeface="Garamond"/>
                <a:cs typeface="Garamond"/>
                <a:sym typeface="Garamond"/>
              </a:rPr>
              <a:t>- Cicatriz lineal.</a:t>
            </a:r>
          </a:p>
        </p:txBody>
      </p:sp>
      <p:grpSp>
        <p:nvGrpSpPr>
          <p:cNvPr name="Group 6" id="6"/>
          <p:cNvGrpSpPr/>
          <p:nvPr/>
        </p:nvGrpSpPr>
        <p:grpSpPr>
          <a:xfrm rot="0">
            <a:off x="6680378" y="6249543"/>
            <a:ext cx="6260363" cy="3643513"/>
            <a:chOff x="0" y="0"/>
            <a:chExt cx="8347151" cy="4858017"/>
          </a:xfrm>
        </p:grpSpPr>
        <p:sp>
          <p:nvSpPr>
            <p:cNvPr name="Freeform 7" id="7"/>
            <p:cNvSpPr/>
            <p:nvPr/>
          </p:nvSpPr>
          <p:spPr>
            <a:xfrm flipH="false" flipV="false" rot="0">
              <a:off x="0" y="0"/>
              <a:ext cx="8347202" cy="4858004"/>
            </a:xfrm>
            <a:custGeom>
              <a:avLst/>
              <a:gdLst/>
              <a:ahLst/>
              <a:cxnLst/>
              <a:rect r="r" b="b" t="t" l="l"/>
              <a:pathLst>
                <a:path h="4858004" w="8347202">
                  <a:moveTo>
                    <a:pt x="0" y="0"/>
                  </a:moveTo>
                  <a:lnTo>
                    <a:pt x="8347202" y="0"/>
                  </a:lnTo>
                  <a:lnTo>
                    <a:pt x="8347202" y="4858004"/>
                  </a:lnTo>
                  <a:lnTo>
                    <a:pt x="0" y="4858004"/>
                  </a:lnTo>
                  <a:lnTo>
                    <a:pt x="0" y="0"/>
                  </a:lnTo>
                  <a:close/>
                </a:path>
              </a:pathLst>
            </a:custGeom>
            <a:blipFill>
              <a:blip r:embed="rId3"/>
              <a:stretch>
                <a:fillRect l="0" t="-13528" r="0" b="-13528"/>
              </a:stretch>
            </a:blipFill>
          </p:spPr>
        </p:sp>
      </p:grpSp>
    </p:spTree>
  </p:cSld>
  <p:clrMapOvr>
    <a:masterClrMapping/>
  </p:clrMapOvr>
</p:sld>
</file>

<file path=ppt/slides/slide7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Reparación y cicatrización de tejidos</a:t>
              </a:r>
            </a:p>
          </p:txBody>
        </p:sp>
      </p:grpSp>
      <p:grpSp>
        <p:nvGrpSpPr>
          <p:cNvPr name="Group 5" id="5"/>
          <p:cNvGrpSpPr/>
          <p:nvPr/>
        </p:nvGrpSpPr>
        <p:grpSpPr>
          <a:xfrm rot="0">
            <a:off x="2198919" y="3847829"/>
            <a:ext cx="13890161" cy="3721152"/>
            <a:chOff x="0" y="0"/>
            <a:chExt cx="13219836" cy="3541573"/>
          </a:xfrm>
        </p:grpSpPr>
        <p:sp>
          <p:nvSpPr>
            <p:cNvPr name="Freeform 6" id="6"/>
            <p:cNvSpPr/>
            <p:nvPr/>
          </p:nvSpPr>
          <p:spPr>
            <a:xfrm flipH="false" flipV="false" rot="0">
              <a:off x="0" y="0"/>
              <a:ext cx="13219812" cy="3541522"/>
            </a:xfrm>
            <a:custGeom>
              <a:avLst/>
              <a:gdLst/>
              <a:ahLst/>
              <a:cxnLst/>
              <a:rect r="r" b="b" t="t" l="l"/>
              <a:pathLst>
                <a:path h="3541522" w="13219812">
                  <a:moveTo>
                    <a:pt x="0" y="0"/>
                  </a:moveTo>
                  <a:lnTo>
                    <a:pt x="13219812" y="0"/>
                  </a:lnTo>
                  <a:lnTo>
                    <a:pt x="13219812" y="3541522"/>
                  </a:lnTo>
                  <a:lnTo>
                    <a:pt x="0" y="3541522"/>
                  </a:lnTo>
                  <a:lnTo>
                    <a:pt x="0" y="0"/>
                  </a:lnTo>
                  <a:close/>
                </a:path>
              </a:pathLst>
            </a:custGeom>
            <a:blipFill>
              <a:blip r:embed="rId3"/>
              <a:stretch>
                <a:fillRect l="0" t="0" r="0" b="-1"/>
              </a:stretch>
            </a:blipFill>
          </p:spPr>
        </p:sp>
      </p:grpSp>
    </p:spTree>
  </p:cSld>
  <p:clrMapOvr>
    <a:masterClrMapping/>
  </p:clrMapOvr>
</p:sld>
</file>

<file path=ppt/slides/slide7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Reparación y cicatrización de tejidos</a:t>
              </a:r>
            </a:p>
          </p:txBody>
        </p:sp>
      </p:grpSp>
      <p:grpSp>
        <p:nvGrpSpPr>
          <p:cNvPr name="Group 5" id="5"/>
          <p:cNvGrpSpPr/>
          <p:nvPr/>
        </p:nvGrpSpPr>
        <p:grpSpPr>
          <a:xfrm rot="0">
            <a:off x="3306224" y="3062070"/>
            <a:ext cx="11205164" cy="6196230"/>
            <a:chOff x="0" y="0"/>
            <a:chExt cx="12324524" cy="6815214"/>
          </a:xfrm>
        </p:grpSpPr>
        <p:sp>
          <p:nvSpPr>
            <p:cNvPr name="Freeform 6" id="6"/>
            <p:cNvSpPr/>
            <p:nvPr/>
          </p:nvSpPr>
          <p:spPr>
            <a:xfrm flipH="false" flipV="false" rot="0">
              <a:off x="0" y="0"/>
              <a:ext cx="12324461" cy="6815201"/>
            </a:xfrm>
            <a:custGeom>
              <a:avLst/>
              <a:gdLst/>
              <a:ahLst/>
              <a:cxnLst/>
              <a:rect r="r" b="b" t="t" l="l"/>
              <a:pathLst>
                <a:path h="6815201" w="12324461">
                  <a:moveTo>
                    <a:pt x="0" y="0"/>
                  </a:moveTo>
                  <a:lnTo>
                    <a:pt x="12324461" y="0"/>
                  </a:lnTo>
                  <a:lnTo>
                    <a:pt x="12324461" y="6815201"/>
                  </a:lnTo>
                  <a:lnTo>
                    <a:pt x="0" y="6815201"/>
                  </a:lnTo>
                  <a:lnTo>
                    <a:pt x="0" y="0"/>
                  </a:lnTo>
                  <a:close/>
                </a:path>
              </a:pathLst>
            </a:custGeom>
            <a:blipFill>
              <a:blip r:embed="rId3"/>
              <a:stretch>
                <a:fillRect l="0" t="0" r="0" b="0"/>
              </a:stretch>
            </a:blipFill>
          </p:spPr>
        </p:sp>
      </p:grpSp>
    </p:spTree>
  </p:cSld>
  <p:clrMapOvr>
    <a:masterClrMapping/>
  </p:clrMapOvr>
</p:sld>
</file>

<file path=ppt/slides/slide7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Reparación y cicatrización de tejidos</a:t>
              </a:r>
            </a:p>
          </p:txBody>
        </p:sp>
      </p:grpSp>
      <p:sp>
        <p:nvSpPr>
          <p:cNvPr name="TextBox 5" id="5"/>
          <p:cNvSpPr txBox="true"/>
          <p:nvPr/>
        </p:nvSpPr>
        <p:spPr>
          <a:xfrm rot="0">
            <a:off x="535342" y="3071017"/>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Tipos de cicatrização: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Segunda intenção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Quando há perda acentuada de tecido.</a:t>
            </a:r>
          </a:p>
          <a:p>
            <a:pPr algn="l" marL="760095" indent="-380048" lvl="1">
              <a:lnSpc>
                <a:spcPts val="4536"/>
              </a:lnSpc>
            </a:pPr>
            <a:r>
              <a:rPr lang="en-US" sz="4200">
                <a:solidFill>
                  <a:srgbClr val="FFFFFF"/>
                </a:solidFill>
                <a:latin typeface="Garamond"/>
                <a:ea typeface="Garamond"/>
                <a:cs typeface="Garamond"/>
                <a:sym typeface="Garamond"/>
              </a:rPr>
              <a:t>As bordas da ferida não se unem e, </a:t>
            </a:r>
          </a:p>
          <a:p>
            <a:pPr algn="l" marL="760095" indent="-380048" lvl="1">
              <a:lnSpc>
                <a:spcPts val="4536"/>
              </a:lnSpc>
            </a:pPr>
            <a:r>
              <a:rPr lang="en-US" sz="4200">
                <a:solidFill>
                  <a:srgbClr val="FFFFFF"/>
                </a:solidFill>
                <a:latin typeface="Garamond"/>
                <a:ea typeface="Garamond"/>
                <a:cs typeface="Garamond"/>
                <a:sym typeface="Garamond"/>
              </a:rPr>
              <a:t>portanto, esse espaço precisa ser preenchido </a:t>
            </a:r>
          </a:p>
          <a:p>
            <a:pPr algn="l" marL="760095" indent="-380048" lvl="1">
              <a:lnSpc>
                <a:spcPts val="4536"/>
              </a:lnSpc>
            </a:pPr>
            <a:r>
              <a:rPr lang="en-US" sz="4200">
                <a:solidFill>
                  <a:srgbClr val="FFFFFF"/>
                </a:solidFill>
                <a:latin typeface="Garamond"/>
                <a:ea typeface="Garamond"/>
                <a:cs typeface="Garamond"/>
                <a:sym typeface="Garamond"/>
              </a:rPr>
              <a:t>por tecido de granulação que, na sequência </a:t>
            </a:r>
          </a:p>
          <a:p>
            <a:pPr algn="l" marL="760095" indent="-380048" lvl="1">
              <a:lnSpc>
                <a:spcPts val="4536"/>
              </a:lnSpc>
            </a:pPr>
            <a:r>
              <a:rPr lang="en-US" sz="4200">
                <a:solidFill>
                  <a:srgbClr val="FFFFFF"/>
                </a:solidFill>
                <a:latin typeface="Garamond"/>
                <a:ea typeface="Garamond"/>
                <a:cs typeface="Garamond"/>
                <a:sym typeface="Garamond"/>
              </a:rPr>
              <a:t>irá reptelizar. </a:t>
            </a:r>
          </a:p>
          <a:p>
            <a:pPr algn="l" marL="760095" indent="-380048" lvl="1">
              <a:lnSpc>
                <a:spcPts val="4536"/>
              </a:lnSpc>
            </a:pPr>
            <a:r>
              <a:rPr lang="en-US" sz="4200">
                <a:solidFill>
                  <a:srgbClr val="FFFFFF"/>
                </a:solidFill>
                <a:latin typeface="Garamond"/>
                <a:ea typeface="Garamond"/>
                <a:cs typeface="Garamond"/>
                <a:sym typeface="Garamond"/>
              </a:rPr>
              <a:t>Todo processo pode durar meses.</a:t>
            </a:r>
          </a:p>
          <a:p>
            <a:pPr algn="l" marL="760095" indent="-380048" lvl="1">
              <a:lnSpc>
                <a:spcPts val="4536"/>
              </a:lnSpc>
            </a:pPr>
          </a:p>
          <a:p>
            <a:pPr algn="l" marL="760095" indent="-380048" lvl="1">
              <a:lnSpc>
                <a:spcPts val="4536"/>
              </a:lnSpc>
            </a:pPr>
          </a:p>
        </p:txBody>
      </p:sp>
      <p:grpSp>
        <p:nvGrpSpPr>
          <p:cNvPr name="Group 6" id="6"/>
          <p:cNvGrpSpPr/>
          <p:nvPr/>
        </p:nvGrpSpPr>
        <p:grpSpPr>
          <a:xfrm rot="0">
            <a:off x="10601873" y="2536031"/>
            <a:ext cx="6989693" cy="6537779"/>
            <a:chOff x="0" y="0"/>
            <a:chExt cx="9319590" cy="8717039"/>
          </a:xfrm>
        </p:grpSpPr>
        <p:sp>
          <p:nvSpPr>
            <p:cNvPr name="Freeform 7" id="7"/>
            <p:cNvSpPr/>
            <p:nvPr/>
          </p:nvSpPr>
          <p:spPr>
            <a:xfrm flipH="false" flipV="false" rot="0">
              <a:off x="0" y="0"/>
              <a:ext cx="9319641" cy="8717026"/>
            </a:xfrm>
            <a:custGeom>
              <a:avLst/>
              <a:gdLst/>
              <a:ahLst/>
              <a:cxnLst/>
              <a:rect r="r" b="b" t="t" l="l"/>
              <a:pathLst>
                <a:path h="8717026" w="9319641">
                  <a:moveTo>
                    <a:pt x="0" y="0"/>
                  </a:moveTo>
                  <a:lnTo>
                    <a:pt x="9319641" y="0"/>
                  </a:lnTo>
                  <a:lnTo>
                    <a:pt x="9319641" y="8717026"/>
                  </a:lnTo>
                  <a:lnTo>
                    <a:pt x="0" y="8717026"/>
                  </a:lnTo>
                  <a:lnTo>
                    <a:pt x="0" y="0"/>
                  </a:lnTo>
                  <a:close/>
                </a:path>
              </a:pathLst>
            </a:custGeom>
            <a:blipFill>
              <a:blip r:embed="rId3"/>
              <a:stretch>
                <a:fillRect l="0" t="0" r="0" b="0"/>
              </a:stretch>
            </a:blipFill>
          </p:spPr>
        </p:sp>
      </p:grpSp>
    </p:spTree>
  </p:cSld>
  <p:clrMapOvr>
    <a:masterClrMapping/>
  </p:clrMapOvr>
</p:sld>
</file>

<file path=ppt/slides/slide7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Reparo Tecidual e Cicatrização</a:t>
              </a:r>
            </a:p>
          </p:txBody>
        </p:sp>
      </p:grpSp>
      <p:grpSp>
        <p:nvGrpSpPr>
          <p:cNvPr name="Group 5" id="5"/>
          <p:cNvGrpSpPr/>
          <p:nvPr/>
        </p:nvGrpSpPr>
        <p:grpSpPr>
          <a:xfrm rot="0">
            <a:off x="1257300" y="3734295"/>
            <a:ext cx="6782810" cy="3839327"/>
            <a:chOff x="0" y="0"/>
            <a:chExt cx="9043746" cy="5119103"/>
          </a:xfrm>
        </p:grpSpPr>
        <p:sp>
          <p:nvSpPr>
            <p:cNvPr name="Freeform 6" id="6"/>
            <p:cNvSpPr/>
            <p:nvPr/>
          </p:nvSpPr>
          <p:spPr>
            <a:xfrm flipH="false" flipV="false" rot="0">
              <a:off x="0" y="0"/>
              <a:ext cx="9043797" cy="5119116"/>
            </a:xfrm>
            <a:custGeom>
              <a:avLst/>
              <a:gdLst/>
              <a:ahLst/>
              <a:cxnLst/>
              <a:rect r="r" b="b" t="t" l="l"/>
              <a:pathLst>
                <a:path h="5119116" w="9043797">
                  <a:moveTo>
                    <a:pt x="0" y="0"/>
                  </a:moveTo>
                  <a:lnTo>
                    <a:pt x="9043797" y="0"/>
                  </a:lnTo>
                  <a:lnTo>
                    <a:pt x="9043797" y="5119116"/>
                  </a:lnTo>
                  <a:lnTo>
                    <a:pt x="0" y="5119116"/>
                  </a:lnTo>
                  <a:lnTo>
                    <a:pt x="0" y="0"/>
                  </a:lnTo>
                  <a:close/>
                </a:path>
              </a:pathLst>
            </a:custGeom>
            <a:blipFill>
              <a:blip r:embed="rId3"/>
              <a:stretch>
                <a:fillRect l="0" t="0" r="0" b="0"/>
              </a:stretch>
            </a:blipFill>
          </p:spPr>
        </p:sp>
      </p:grpSp>
      <p:grpSp>
        <p:nvGrpSpPr>
          <p:cNvPr name="Group 7" id="7"/>
          <p:cNvGrpSpPr/>
          <p:nvPr/>
        </p:nvGrpSpPr>
        <p:grpSpPr>
          <a:xfrm rot="0">
            <a:off x="8825951" y="4212784"/>
            <a:ext cx="7761446" cy="2882351"/>
            <a:chOff x="0" y="0"/>
            <a:chExt cx="10348595" cy="3843134"/>
          </a:xfrm>
        </p:grpSpPr>
        <p:sp>
          <p:nvSpPr>
            <p:cNvPr name="Freeform 8" id="8"/>
            <p:cNvSpPr/>
            <p:nvPr/>
          </p:nvSpPr>
          <p:spPr>
            <a:xfrm flipH="false" flipV="false" rot="0">
              <a:off x="0" y="0"/>
              <a:ext cx="10348595" cy="3843147"/>
            </a:xfrm>
            <a:custGeom>
              <a:avLst/>
              <a:gdLst/>
              <a:ahLst/>
              <a:cxnLst/>
              <a:rect r="r" b="b" t="t" l="l"/>
              <a:pathLst>
                <a:path h="3843147" w="10348595">
                  <a:moveTo>
                    <a:pt x="0" y="0"/>
                  </a:moveTo>
                  <a:lnTo>
                    <a:pt x="10348595" y="0"/>
                  </a:lnTo>
                  <a:lnTo>
                    <a:pt x="10348595" y="3843147"/>
                  </a:lnTo>
                  <a:lnTo>
                    <a:pt x="0" y="3843147"/>
                  </a:lnTo>
                  <a:lnTo>
                    <a:pt x="0" y="0"/>
                  </a:lnTo>
                  <a:close/>
                </a:path>
              </a:pathLst>
            </a:custGeom>
            <a:blipFill>
              <a:blip r:embed="rId4"/>
              <a:stretch>
                <a:fillRect l="-5204" t="-44402" r="0" b="-14796"/>
              </a:stretch>
            </a:blipFill>
          </p:spPr>
        </p:sp>
      </p:grpSp>
    </p:spTree>
  </p:cSld>
  <p:clrMapOvr>
    <a:masterClrMapping/>
  </p:clrMapOvr>
</p:sld>
</file>

<file path=ppt/slides/slide7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Cicatriz</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Definición</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La cicatriz es el nuevo tejido que se forma durante el proceso de curación de una herida.</a:t>
            </a:r>
          </a:p>
        </p:txBody>
      </p:sp>
      <p:grpSp>
        <p:nvGrpSpPr>
          <p:cNvPr name="Group 6" id="6"/>
          <p:cNvGrpSpPr/>
          <p:nvPr/>
        </p:nvGrpSpPr>
        <p:grpSpPr>
          <a:xfrm rot="0">
            <a:off x="6057205" y="5648839"/>
            <a:ext cx="6173591" cy="3256617"/>
            <a:chOff x="0" y="0"/>
            <a:chExt cx="8231454" cy="4342155"/>
          </a:xfrm>
        </p:grpSpPr>
        <p:sp>
          <p:nvSpPr>
            <p:cNvPr name="Freeform 7" id="7"/>
            <p:cNvSpPr/>
            <p:nvPr/>
          </p:nvSpPr>
          <p:spPr>
            <a:xfrm flipH="false" flipV="false" rot="0">
              <a:off x="0" y="0"/>
              <a:ext cx="8231505" cy="4342130"/>
            </a:xfrm>
            <a:custGeom>
              <a:avLst/>
              <a:gdLst/>
              <a:ahLst/>
              <a:cxnLst/>
              <a:rect r="r" b="b" t="t" l="l"/>
              <a:pathLst>
                <a:path h="4342130" w="8231505">
                  <a:moveTo>
                    <a:pt x="0" y="0"/>
                  </a:moveTo>
                  <a:lnTo>
                    <a:pt x="8231505" y="0"/>
                  </a:lnTo>
                  <a:lnTo>
                    <a:pt x="8231505" y="4342130"/>
                  </a:lnTo>
                  <a:lnTo>
                    <a:pt x="0" y="4342130"/>
                  </a:lnTo>
                  <a:lnTo>
                    <a:pt x="0" y="0"/>
                  </a:lnTo>
                  <a:close/>
                </a:path>
              </a:pathLst>
            </a:custGeom>
            <a:blipFill>
              <a:blip r:embed="rId3"/>
              <a:stretch>
                <a:fillRect l="0" t="0" r="0" b="0"/>
              </a:stretch>
            </a:blipFill>
          </p:spPr>
        </p:sp>
      </p:grpSp>
    </p:spTree>
  </p:cSld>
  <p:clrMapOvr>
    <a:masterClrMapping/>
  </p:clrMapOvr>
</p:sld>
</file>

<file path=ppt/slides/slide7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Cicatriz</a:t>
              </a:r>
            </a:p>
          </p:txBody>
        </p:sp>
      </p:grpSp>
      <p:sp>
        <p:nvSpPr>
          <p:cNvPr name="TextBox 5" id="5"/>
          <p:cNvSpPr txBox="true"/>
          <p:nvPr/>
        </p:nvSpPr>
        <p:spPr>
          <a:xfrm rot="0">
            <a:off x="1348740" y="2831782"/>
            <a:ext cx="16939260" cy="6944684"/>
          </a:xfrm>
          <a:prstGeom prst="rect">
            <a:avLst/>
          </a:prstGeom>
        </p:spPr>
        <p:txBody>
          <a:bodyPr anchor="t" rtlCol="false" tIns="0" lIns="0" bIns="0" rIns="0">
            <a:spAutoFit/>
          </a:bodyPr>
          <a:lstStyle/>
          <a:p>
            <a:pPr algn="l" marL="825851" indent="-412926" lvl="1">
              <a:lnSpc>
                <a:spcPts val="4928"/>
              </a:lnSpc>
              <a:buFont typeface="Arial"/>
              <a:buChar char="•"/>
            </a:pPr>
            <a:r>
              <a:rPr lang="en-US" sz="4563">
                <a:solidFill>
                  <a:srgbClr val="FFFFFF"/>
                </a:solidFill>
                <a:latin typeface="Garamond"/>
                <a:ea typeface="Garamond"/>
                <a:cs typeface="Garamond"/>
                <a:sym typeface="Garamond"/>
              </a:rPr>
              <a:t>Tipos de cicatriz</a:t>
            </a:r>
          </a:p>
          <a:p>
            <a:pPr algn="l" marL="825851" indent="-412926" lvl="1">
              <a:lnSpc>
                <a:spcPts val="4928"/>
              </a:lnSpc>
            </a:pPr>
            <a:r>
              <a:rPr lang="en-US" sz="4563">
                <a:solidFill>
                  <a:srgbClr val="FFFFFF"/>
                </a:solidFill>
                <a:latin typeface="Garamond"/>
                <a:ea typeface="Garamond"/>
                <a:cs typeface="Garamond"/>
                <a:sym typeface="Garamond"/>
              </a:rPr>
              <a:t>Normotrófico: la piel adquiere la apariencia de textura y consistencia antes del trauma.</a:t>
            </a:r>
          </a:p>
          <a:p>
            <a:pPr algn="l" marL="825851" indent="-412926" lvl="1">
              <a:lnSpc>
                <a:spcPts val="4928"/>
              </a:lnSpc>
            </a:pPr>
          </a:p>
          <a:p>
            <a:pPr algn="l" marL="825851" indent="-412926" lvl="1">
              <a:lnSpc>
                <a:spcPts val="4928"/>
              </a:lnSpc>
              <a:buFont typeface="Arial"/>
              <a:buChar char="•"/>
            </a:pPr>
            <a:r>
              <a:rPr lang="en-US" sz="4563">
                <a:solidFill>
                  <a:srgbClr val="FFFFFF"/>
                </a:solidFill>
                <a:latin typeface="Garamond"/>
                <a:ea typeface="Garamond"/>
                <a:cs typeface="Garamond"/>
                <a:sym typeface="Garamond"/>
              </a:rPr>
              <a:t>Hipertrófico                       </a:t>
            </a:r>
            <a:r>
              <a:rPr lang="en-US" sz="4563" u="sng">
                <a:solidFill>
                  <a:srgbClr val="FFFFFF"/>
                </a:solidFill>
                <a:latin typeface="Garamond"/>
                <a:ea typeface="Garamond"/>
                <a:cs typeface="Garamond"/>
                <a:sym typeface="Garamond"/>
              </a:rPr>
              <a:t>Cicatrices</a:t>
            </a:r>
            <a:r>
              <a:rPr lang="en-US" sz="4563">
                <a:solidFill>
                  <a:srgbClr val="FFFFFF"/>
                </a:solidFill>
                <a:latin typeface="Garamond"/>
                <a:ea typeface="Garamond"/>
                <a:cs typeface="Garamond"/>
                <a:sym typeface="Garamond"/>
              </a:rPr>
              <a:t> </a:t>
            </a:r>
          </a:p>
          <a:p>
            <a:pPr algn="l" marL="825851" indent="-412926" lvl="1">
              <a:lnSpc>
                <a:spcPts val="4928"/>
              </a:lnSpc>
              <a:buFont typeface="Arial"/>
              <a:buChar char="•"/>
            </a:pPr>
            <a:r>
              <a:rPr lang="en-US" sz="4563">
                <a:solidFill>
                  <a:srgbClr val="FFFFFF"/>
                </a:solidFill>
                <a:latin typeface="Garamond"/>
                <a:ea typeface="Garamond"/>
                <a:cs typeface="Garamond"/>
                <a:sym typeface="Garamond"/>
              </a:rPr>
              <a:t>Queloide                             </a:t>
            </a:r>
            <a:r>
              <a:rPr lang="en-US" sz="4563" u="sng">
                <a:solidFill>
                  <a:srgbClr val="FFFFFF"/>
                </a:solidFill>
                <a:latin typeface="Garamond"/>
                <a:ea typeface="Garamond"/>
                <a:cs typeface="Garamond"/>
                <a:sym typeface="Garamond"/>
              </a:rPr>
              <a:t>Excesivas</a:t>
            </a:r>
            <a:r>
              <a:rPr lang="en-US" sz="4563">
                <a:solidFill>
                  <a:srgbClr val="FFFFFF"/>
                </a:solidFill>
                <a:latin typeface="Garamond"/>
                <a:ea typeface="Garamond"/>
                <a:cs typeface="Garamond"/>
                <a:sym typeface="Garamond"/>
              </a:rPr>
              <a:t>                </a:t>
            </a:r>
          </a:p>
          <a:p>
            <a:pPr algn="l" marL="825851" indent="-412926" lvl="1">
              <a:lnSpc>
                <a:spcPts val="4928"/>
              </a:lnSpc>
            </a:pPr>
          </a:p>
          <a:p>
            <a:pPr algn="l" marL="825851" indent="-412926" lvl="1">
              <a:lnSpc>
                <a:spcPts val="4928"/>
              </a:lnSpc>
            </a:pPr>
          </a:p>
        </p:txBody>
      </p:sp>
      <p:grpSp>
        <p:nvGrpSpPr>
          <p:cNvPr name="Group 6" id="6"/>
          <p:cNvGrpSpPr/>
          <p:nvPr/>
        </p:nvGrpSpPr>
        <p:grpSpPr>
          <a:xfrm rot="0">
            <a:off x="6197378" y="5003006"/>
            <a:ext cx="1275033" cy="1997869"/>
            <a:chOff x="0" y="0"/>
            <a:chExt cx="1700044" cy="2663825"/>
          </a:xfrm>
        </p:grpSpPr>
        <p:sp>
          <p:nvSpPr>
            <p:cNvPr name="Freeform 7" id="7"/>
            <p:cNvSpPr/>
            <p:nvPr/>
          </p:nvSpPr>
          <p:spPr>
            <a:xfrm flipH="false" flipV="false" rot="0">
              <a:off x="0" y="0"/>
              <a:ext cx="1700145" cy="2663952"/>
            </a:xfrm>
            <a:custGeom>
              <a:avLst/>
              <a:gdLst/>
              <a:ahLst/>
              <a:cxnLst/>
              <a:rect r="r" b="b" t="t" l="l"/>
              <a:pathLst>
                <a:path h="2663952" w="1700145">
                  <a:moveTo>
                    <a:pt x="0" y="0"/>
                  </a:moveTo>
                  <a:cubicBezTo>
                    <a:pt x="469443" y="0"/>
                    <a:pt x="850099" y="42037"/>
                    <a:pt x="850099" y="93853"/>
                  </a:cubicBezTo>
                  <a:lnTo>
                    <a:pt x="850099" y="1238123"/>
                  </a:lnTo>
                  <a:cubicBezTo>
                    <a:pt x="850099" y="1289939"/>
                    <a:pt x="1230754" y="1331976"/>
                    <a:pt x="1700145" y="1331976"/>
                  </a:cubicBezTo>
                  <a:cubicBezTo>
                    <a:pt x="1230754" y="1331976"/>
                    <a:pt x="850099" y="1374013"/>
                    <a:pt x="850099" y="1425829"/>
                  </a:cubicBezTo>
                  <a:lnTo>
                    <a:pt x="850099" y="2570099"/>
                  </a:lnTo>
                  <a:cubicBezTo>
                    <a:pt x="850099" y="2621915"/>
                    <a:pt x="469443" y="2663952"/>
                    <a:pt x="0" y="2663952"/>
                  </a:cubicBezTo>
                  <a:close/>
                </a:path>
              </a:pathLst>
            </a:custGeom>
            <a:blipFill>
              <a:blip r:embed="rId2">
                <a:alphaModFix amt="0"/>
              </a:blip>
              <a:stretch>
                <a:fillRect l="-167917" t="0" r="-134140" b="4"/>
              </a:stretch>
            </a:blipFill>
            <a:ln w="9525" cap="sq">
              <a:solidFill>
                <a:srgbClr val="000000"/>
              </a:solidFill>
              <a:prstDash val="solid"/>
              <a:miter/>
            </a:ln>
          </p:spPr>
        </p:sp>
        <p:sp>
          <p:nvSpPr>
            <p:cNvPr name="Freeform 8" id="8"/>
            <p:cNvSpPr/>
            <p:nvPr/>
          </p:nvSpPr>
          <p:spPr>
            <a:xfrm flipH="false" flipV="false" rot="0">
              <a:off x="0" y="0"/>
              <a:ext cx="1700145" cy="2663952"/>
            </a:xfrm>
            <a:custGeom>
              <a:avLst/>
              <a:gdLst/>
              <a:ahLst/>
              <a:cxnLst/>
              <a:rect r="r" b="b" t="t" l="l"/>
              <a:pathLst>
                <a:path h="2663952" w="1700145">
                  <a:moveTo>
                    <a:pt x="0" y="0"/>
                  </a:moveTo>
                  <a:cubicBezTo>
                    <a:pt x="469443" y="0"/>
                    <a:pt x="850099" y="42037"/>
                    <a:pt x="850099" y="93853"/>
                  </a:cubicBezTo>
                  <a:lnTo>
                    <a:pt x="850099" y="1238123"/>
                  </a:lnTo>
                  <a:cubicBezTo>
                    <a:pt x="850099" y="1289939"/>
                    <a:pt x="1230754" y="1331976"/>
                    <a:pt x="1700145" y="1331976"/>
                  </a:cubicBezTo>
                  <a:cubicBezTo>
                    <a:pt x="1230754" y="1331976"/>
                    <a:pt x="850099" y="1374013"/>
                    <a:pt x="850099" y="1425829"/>
                  </a:cubicBezTo>
                  <a:lnTo>
                    <a:pt x="850099" y="2570099"/>
                  </a:lnTo>
                  <a:cubicBezTo>
                    <a:pt x="850099" y="2621915"/>
                    <a:pt x="469443" y="2663952"/>
                    <a:pt x="0" y="2663952"/>
                  </a:cubicBezTo>
                </a:path>
              </a:pathLst>
            </a:custGeom>
            <a:blipFill>
              <a:blip r:embed="rId2">
                <a:alphaModFix amt="0"/>
              </a:blip>
              <a:stretch>
                <a:fillRect l="-167917" t="0" r="-134140" b="4"/>
              </a:stretch>
            </a:blipFill>
            <a:ln w="9525" cap="sq">
              <a:solidFill>
                <a:srgbClr val="000000"/>
              </a:solidFill>
              <a:prstDash val="solid"/>
              <a:miter/>
            </a:ln>
          </p:spPr>
        </p:sp>
      </p:grpSp>
    </p:spTree>
  </p:cSld>
  <p:clrMapOvr>
    <a:masterClrMapping/>
  </p:clrMapOvr>
</p:sld>
</file>

<file path=ppt/slides/slide7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Cicatriz</a:t>
              </a:r>
            </a:p>
          </p:txBody>
        </p:sp>
      </p:grpSp>
      <p:sp>
        <p:nvSpPr>
          <p:cNvPr name="TextBox 5" id="5"/>
          <p:cNvSpPr txBox="true"/>
          <p:nvPr/>
        </p:nvSpPr>
        <p:spPr>
          <a:xfrm rot="0">
            <a:off x="622149" y="2583656"/>
            <a:ext cx="17043702" cy="6987796"/>
          </a:xfrm>
          <a:prstGeom prst="rect">
            <a:avLst/>
          </a:prstGeom>
        </p:spPr>
        <p:txBody>
          <a:bodyPr anchor="t" rtlCol="false" tIns="0" lIns="0" bIns="0" rIns="0">
            <a:spAutoFit/>
          </a:bodyPr>
          <a:lstStyle/>
          <a:p>
            <a:pPr algn="l" marL="830943" indent="-415471" lvl="1">
              <a:lnSpc>
                <a:spcPts val="4958"/>
              </a:lnSpc>
              <a:buFont typeface="Arial"/>
              <a:buChar char="•"/>
            </a:pPr>
            <a:r>
              <a:rPr lang="en-US" sz="4591">
                <a:solidFill>
                  <a:srgbClr val="FFFFFF"/>
                </a:solidFill>
                <a:latin typeface="Garamond"/>
                <a:ea typeface="Garamond"/>
                <a:cs typeface="Garamond"/>
                <a:sym typeface="Garamond"/>
              </a:rPr>
              <a:t>Cicatriz hipertrófica – Definición</a:t>
            </a:r>
          </a:p>
          <a:p>
            <a:pPr algn="l" marL="830943" indent="-415471" lvl="1">
              <a:lnSpc>
                <a:spcPts val="4958"/>
              </a:lnSpc>
              <a:buFont typeface="Arial"/>
              <a:buChar char="•"/>
            </a:pPr>
            <a:r>
              <a:rPr lang="en-US" sz="4591">
                <a:solidFill>
                  <a:srgbClr val="FFFFFF"/>
                </a:solidFill>
                <a:latin typeface="Garamond"/>
                <a:ea typeface="Garamond"/>
                <a:cs typeface="Garamond"/>
                <a:sym typeface="Garamond"/>
              </a:rPr>
              <a:t>Es una lesión elevada, que no supera los límites de la herida inicial y con tendencia a regresión.</a:t>
            </a:r>
          </a:p>
          <a:p>
            <a:pPr algn="l" marL="830943" indent="-415471" lvl="1">
              <a:lnSpc>
                <a:spcPts val="4958"/>
              </a:lnSpc>
              <a:buFont typeface="Arial"/>
              <a:buChar char="•"/>
            </a:pPr>
            <a:r>
              <a:rPr lang="en-US" sz="4591">
                <a:solidFill>
                  <a:srgbClr val="FFFFFF"/>
                </a:solidFill>
                <a:latin typeface="Garamond"/>
                <a:ea typeface="Garamond"/>
                <a:cs typeface="Garamond"/>
                <a:sym typeface="Garamond"/>
              </a:rPr>
              <a:t>Causado por un aumento de la producción de todos los componentes de la EM, especialmente colágeno.</a:t>
            </a:r>
          </a:p>
          <a:p>
            <a:pPr algn="l" marL="830943" indent="-415471" lvl="1">
              <a:lnSpc>
                <a:spcPts val="4958"/>
              </a:lnSpc>
              <a:buFont typeface="Arial"/>
              <a:buChar char="•"/>
            </a:pPr>
            <a:r>
              <a:rPr lang="en-US" sz="4591">
                <a:solidFill>
                  <a:srgbClr val="FFFFFF"/>
                </a:solidFill>
                <a:latin typeface="Garamond"/>
                <a:ea typeface="Garamond"/>
                <a:cs typeface="Garamond"/>
                <a:sym typeface="Garamond"/>
              </a:rPr>
              <a:t>La hipertrofia cicatricial también ocurre con mayor frecuencia en lesiones cuyo cierre cutáneo ocurre por segunda intención.</a:t>
            </a:r>
          </a:p>
          <a:p>
            <a:pPr algn="l" marL="830943" indent="-415471" lvl="1">
              <a:lnSpc>
                <a:spcPts val="4958"/>
              </a:lnSpc>
              <a:buFont typeface="Arial"/>
              <a:buChar char="•"/>
            </a:pPr>
            <a:r>
              <a:rPr lang="en-US" sz="4591">
                <a:solidFill>
                  <a:srgbClr val="FFFFFF"/>
                </a:solidFill>
                <a:latin typeface="Garamond"/>
                <a:ea typeface="Garamond"/>
                <a:cs typeface="Garamond"/>
                <a:sym typeface="Garamond"/>
              </a:rPr>
              <a:t>Es común en regiones sujetas a una mayor tensión cutánea dinámica.</a:t>
            </a:r>
          </a:p>
        </p:txBody>
      </p:sp>
    </p:spTree>
  </p:cSld>
  <p:clrMapOvr>
    <a:masterClrMapping/>
  </p:clrMapOvr>
</p:sld>
</file>

<file path=ppt/slides/slide7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Cicatriz</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Cicatriz Hipertrófica</a:t>
            </a:r>
          </a:p>
          <a:p>
            <a:pPr algn="l" marL="760095" indent="-380048" lvl="1">
              <a:lnSpc>
                <a:spcPts val="4536"/>
              </a:lnSpc>
            </a:pPr>
          </a:p>
        </p:txBody>
      </p:sp>
      <p:grpSp>
        <p:nvGrpSpPr>
          <p:cNvPr name="Group 6" id="6"/>
          <p:cNvGrpSpPr/>
          <p:nvPr/>
        </p:nvGrpSpPr>
        <p:grpSpPr>
          <a:xfrm rot="0">
            <a:off x="5997559" y="3973211"/>
            <a:ext cx="6292882" cy="4713589"/>
            <a:chOff x="0" y="0"/>
            <a:chExt cx="8390509" cy="6284786"/>
          </a:xfrm>
        </p:grpSpPr>
        <p:sp>
          <p:nvSpPr>
            <p:cNvPr name="Freeform 7" id="7"/>
            <p:cNvSpPr/>
            <p:nvPr/>
          </p:nvSpPr>
          <p:spPr>
            <a:xfrm flipH="false" flipV="false" rot="0">
              <a:off x="0" y="0"/>
              <a:ext cx="8390509" cy="6284722"/>
            </a:xfrm>
            <a:custGeom>
              <a:avLst/>
              <a:gdLst/>
              <a:ahLst/>
              <a:cxnLst/>
              <a:rect r="r" b="b" t="t" l="l"/>
              <a:pathLst>
                <a:path h="6284722" w="8390509">
                  <a:moveTo>
                    <a:pt x="0" y="0"/>
                  </a:moveTo>
                  <a:lnTo>
                    <a:pt x="8390509" y="0"/>
                  </a:lnTo>
                  <a:lnTo>
                    <a:pt x="8390509" y="6284722"/>
                  </a:lnTo>
                  <a:lnTo>
                    <a:pt x="0" y="6284722"/>
                  </a:lnTo>
                  <a:lnTo>
                    <a:pt x="0" y="0"/>
                  </a:lnTo>
                  <a:close/>
                </a:path>
              </a:pathLst>
            </a:custGeom>
            <a:blipFill>
              <a:blip r:embed="rId3"/>
              <a:stretch>
                <a:fillRect l="0" t="0" r="0" b="-1"/>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Blefaroplastia</a:t>
              </a:r>
              <a:r>
                <a:rPr lang="en-US" sz="6600">
                  <a:solidFill>
                    <a:srgbClr val="FFFFFF"/>
                  </a:solidFill>
                  <a:latin typeface="Garamond"/>
                  <a:ea typeface="Garamond"/>
                  <a:cs typeface="Garamond"/>
                  <a:sym typeface="Garamond"/>
                </a:rPr>
                <a:t> </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BLEFAROPLASTIA SUPERIOR</a:t>
            </a:r>
          </a:p>
          <a:p>
            <a:pPr algn="l" marL="760095" indent="-380048" lvl="1">
              <a:lnSpc>
                <a:spcPts val="4536"/>
              </a:lnSpc>
            </a:pPr>
            <a:r>
              <a:rPr lang="en-US" sz="4200">
                <a:solidFill>
                  <a:srgbClr val="FFFFFF"/>
                </a:solidFill>
                <a:latin typeface="Garamond"/>
                <a:ea typeface="Garamond"/>
                <a:cs typeface="Garamond"/>
                <a:sym typeface="Garamond"/>
              </a:rPr>
              <a:t>- Anestesia local o general;</a:t>
            </a:r>
          </a:p>
          <a:p>
            <a:pPr algn="l" marL="760095" indent="-380048" lvl="1">
              <a:lnSpc>
                <a:spcPts val="4536"/>
              </a:lnSpc>
            </a:pPr>
            <a:r>
              <a:rPr lang="en-US" sz="4200">
                <a:solidFill>
                  <a:srgbClr val="FFFFFF"/>
                </a:solidFill>
                <a:latin typeface="Garamond"/>
                <a:ea typeface="Garamond"/>
                <a:cs typeface="Garamond"/>
                <a:sym typeface="Garamond"/>
              </a:rPr>
              <a:t>- El exceso a eliminar se marca;</a:t>
            </a:r>
          </a:p>
          <a:p>
            <a:pPr algn="l" marL="760095" indent="-380048" lvl="1">
              <a:lnSpc>
                <a:spcPts val="4536"/>
              </a:lnSpc>
            </a:pPr>
            <a:r>
              <a:rPr lang="en-US" sz="4200">
                <a:solidFill>
                  <a:srgbClr val="FFFFFF"/>
                </a:solidFill>
                <a:latin typeface="Garamond"/>
                <a:ea typeface="Garamond"/>
                <a:cs typeface="Garamond"/>
                <a:sym typeface="Garamond"/>
              </a:rPr>
              <a:t>- Se realiza la cirugía;</a:t>
            </a:r>
          </a:p>
          <a:p>
            <a:pPr algn="l" marL="760095" indent="-380048" lvl="1">
              <a:lnSpc>
                <a:spcPts val="4536"/>
              </a:lnSpc>
            </a:pPr>
            <a:r>
              <a:rPr lang="en-US" sz="4200">
                <a:solidFill>
                  <a:srgbClr val="FFFFFF"/>
                </a:solidFill>
                <a:latin typeface="Garamond"/>
                <a:ea typeface="Garamond"/>
                <a:cs typeface="Garamond"/>
                <a:sym typeface="Garamond"/>
              </a:rPr>
              <a:t>- Se sutura la piel;</a:t>
            </a:r>
          </a:p>
        </p:txBody>
      </p:sp>
    </p:spTree>
  </p:cSld>
  <p:clrMapOvr>
    <a:masterClrMapping/>
  </p:clrMapOvr>
</p:sld>
</file>

<file path=ppt/slides/slide8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Cicatriz</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Queloide – Definición</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Es una cicatriz gruesa y elevada, con una superficie lisa y un color que va del rojizo al hipercrómico.</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Las cicatrices que se producen cuando la producción de nuevo colágeno no cesa porque no hay factores que inhiban su producción. </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Puede estar vinculado a factores raciales. </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En general, son sintomáticas, es decir, pican o arden y crecen mucho más allá de los límites de la lesión inicial.</a:t>
            </a:r>
          </a:p>
        </p:txBody>
      </p:sp>
    </p:spTree>
  </p:cSld>
  <p:clrMapOvr>
    <a:masterClrMapping/>
  </p:clrMapOvr>
</p:sld>
</file>

<file path=ppt/slides/slide8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Cicatriz</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Queloide</a:t>
            </a:r>
            <a:r>
              <a:rPr lang="en-US" sz="4200">
                <a:solidFill>
                  <a:srgbClr val="FFFFFF"/>
                </a:solidFill>
                <a:latin typeface="Garamond"/>
                <a:ea typeface="Garamond"/>
                <a:cs typeface="Garamond"/>
                <a:sym typeface="Garamond"/>
              </a:rPr>
              <a:t> </a:t>
            </a:r>
          </a:p>
          <a:p>
            <a:pPr algn="l" marL="760095" indent="-380048" lvl="1">
              <a:lnSpc>
                <a:spcPts val="4536"/>
              </a:lnSpc>
            </a:pPr>
          </a:p>
        </p:txBody>
      </p:sp>
      <p:grpSp>
        <p:nvGrpSpPr>
          <p:cNvPr name="Group 6" id="6"/>
          <p:cNvGrpSpPr/>
          <p:nvPr/>
        </p:nvGrpSpPr>
        <p:grpSpPr>
          <a:xfrm rot="0">
            <a:off x="1257300" y="4432544"/>
            <a:ext cx="6455464" cy="4295823"/>
            <a:chOff x="0" y="0"/>
            <a:chExt cx="8607285" cy="5727764"/>
          </a:xfrm>
        </p:grpSpPr>
        <p:sp>
          <p:nvSpPr>
            <p:cNvPr name="Freeform 7" id="7"/>
            <p:cNvSpPr/>
            <p:nvPr/>
          </p:nvSpPr>
          <p:spPr>
            <a:xfrm flipH="false" flipV="false" rot="0">
              <a:off x="0" y="0"/>
              <a:ext cx="8607298" cy="5727700"/>
            </a:xfrm>
            <a:custGeom>
              <a:avLst/>
              <a:gdLst/>
              <a:ahLst/>
              <a:cxnLst/>
              <a:rect r="r" b="b" t="t" l="l"/>
              <a:pathLst>
                <a:path h="5727700" w="8607298">
                  <a:moveTo>
                    <a:pt x="0" y="0"/>
                  </a:moveTo>
                  <a:lnTo>
                    <a:pt x="8607298" y="0"/>
                  </a:lnTo>
                  <a:lnTo>
                    <a:pt x="8607298" y="5727700"/>
                  </a:lnTo>
                  <a:lnTo>
                    <a:pt x="0" y="5727700"/>
                  </a:lnTo>
                  <a:lnTo>
                    <a:pt x="0" y="0"/>
                  </a:lnTo>
                  <a:close/>
                </a:path>
              </a:pathLst>
            </a:custGeom>
            <a:blipFill>
              <a:blip r:embed="rId3"/>
              <a:stretch>
                <a:fillRect l="0" t="0" r="0" b="-1"/>
              </a:stretch>
            </a:blipFill>
          </p:spPr>
        </p:sp>
      </p:grpSp>
      <p:grpSp>
        <p:nvGrpSpPr>
          <p:cNvPr name="Group 8" id="8"/>
          <p:cNvGrpSpPr/>
          <p:nvPr/>
        </p:nvGrpSpPr>
        <p:grpSpPr>
          <a:xfrm rot="0">
            <a:off x="9633966" y="4454509"/>
            <a:ext cx="7561431" cy="4273848"/>
            <a:chOff x="0" y="0"/>
            <a:chExt cx="10081908" cy="5698465"/>
          </a:xfrm>
        </p:grpSpPr>
        <p:sp>
          <p:nvSpPr>
            <p:cNvPr name="Freeform 9" id="9"/>
            <p:cNvSpPr/>
            <p:nvPr/>
          </p:nvSpPr>
          <p:spPr>
            <a:xfrm flipH="false" flipV="false" rot="0">
              <a:off x="0" y="0"/>
              <a:ext cx="10081895" cy="5698490"/>
            </a:xfrm>
            <a:custGeom>
              <a:avLst/>
              <a:gdLst/>
              <a:ahLst/>
              <a:cxnLst/>
              <a:rect r="r" b="b" t="t" l="l"/>
              <a:pathLst>
                <a:path h="5698490" w="10081895">
                  <a:moveTo>
                    <a:pt x="0" y="0"/>
                  </a:moveTo>
                  <a:lnTo>
                    <a:pt x="10081895" y="0"/>
                  </a:lnTo>
                  <a:lnTo>
                    <a:pt x="10081895" y="5698490"/>
                  </a:lnTo>
                  <a:lnTo>
                    <a:pt x="0" y="5698490"/>
                  </a:lnTo>
                  <a:lnTo>
                    <a:pt x="0" y="0"/>
                  </a:lnTo>
                  <a:close/>
                </a:path>
              </a:pathLst>
            </a:custGeom>
            <a:blipFill>
              <a:blip r:embed="rId4"/>
              <a:stretch>
                <a:fillRect l="0" t="0" r="0" b="0"/>
              </a:stretch>
            </a:blipFill>
          </p:spPr>
        </p:sp>
      </p:grpSp>
    </p:spTree>
  </p:cSld>
  <p:clrMapOvr>
    <a:masterClrMapping/>
  </p:clrMapOvr>
</p:sld>
</file>

<file path=ppt/slides/slide8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Cicatriz</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b="true" sz="4200">
                <a:solidFill>
                  <a:srgbClr val="FFFFFF"/>
                </a:solidFill>
                <a:latin typeface="Garamond Bold"/>
                <a:ea typeface="Garamond Bold"/>
                <a:cs typeface="Garamond Bold"/>
                <a:sym typeface="Garamond Bold"/>
              </a:rPr>
              <a:t>Queloide  </a:t>
            </a:r>
          </a:p>
        </p:txBody>
      </p:sp>
      <p:grpSp>
        <p:nvGrpSpPr>
          <p:cNvPr name="Group 6" id="6"/>
          <p:cNvGrpSpPr/>
          <p:nvPr/>
        </p:nvGrpSpPr>
        <p:grpSpPr>
          <a:xfrm rot="0">
            <a:off x="6696370" y="2216515"/>
            <a:ext cx="6223216" cy="6846532"/>
            <a:chOff x="0" y="0"/>
            <a:chExt cx="8297621" cy="9128709"/>
          </a:xfrm>
        </p:grpSpPr>
        <p:sp>
          <p:nvSpPr>
            <p:cNvPr name="Freeform 7" id="7"/>
            <p:cNvSpPr/>
            <p:nvPr/>
          </p:nvSpPr>
          <p:spPr>
            <a:xfrm flipH="false" flipV="false" rot="0">
              <a:off x="0" y="0"/>
              <a:ext cx="8297672" cy="9128760"/>
            </a:xfrm>
            <a:custGeom>
              <a:avLst/>
              <a:gdLst/>
              <a:ahLst/>
              <a:cxnLst/>
              <a:rect r="r" b="b" t="t" l="l"/>
              <a:pathLst>
                <a:path h="9128760" w="8297672">
                  <a:moveTo>
                    <a:pt x="0" y="0"/>
                  </a:moveTo>
                  <a:lnTo>
                    <a:pt x="8297672" y="0"/>
                  </a:lnTo>
                  <a:lnTo>
                    <a:pt x="8297672" y="9128760"/>
                  </a:lnTo>
                  <a:lnTo>
                    <a:pt x="0" y="9128760"/>
                  </a:lnTo>
                  <a:lnTo>
                    <a:pt x="0" y="0"/>
                  </a:lnTo>
                  <a:close/>
                </a:path>
              </a:pathLst>
            </a:custGeom>
            <a:blipFill>
              <a:blip r:embed="rId3"/>
              <a:stretch>
                <a:fillRect l="0" t="-21194" r="0" b="0"/>
              </a:stretch>
            </a:blipFill>
          </p:spPr>
        </p:sp>
      </p:grpSp>
      <p:grpSp>
        <p:nvGrpSpPr>
          <p:cNvPr name="Group 8" id="8"/>
          <p:cNvGrpSpPr/>
          <p:nvPr/>
        </p:nvGrpSpPr>
        <p:grpSpPr>
          <a:xfrm rot="0">
            <a:off x="9134475" y="7365225"/>
            <a:ext cx="1549679" cy="714794"/>
            <a:chOff x="0" y="0"/>
            <a:chExt cx="2066239" cy="953059"/>
          </a:xfrm>
        </p:grpSpPr>
        <p:sp>
          <p:nvSpPr>
            <p:cNvPr name="Freeform 9" id="9"/>
            <p:cNvSpPr/>
            <p:nvPr/>
          </p:nvSpPr>
          <p:spPr>
            <a:xfrm flipH="false" flipV="false" rot="0">
              <a:off x="0" y="0"/>
              <a:ext cx="2066290" cy="953008"/>
            </a:xfrm>
            <a:custGeom>
              <a:avLst/>
              <a:gdLst/>
              <a:ahLst/>
              <a:cxnLst/>
              <a:rect r="r" b="b" t="t" l="l"/>
              <a:pathLst>
                <a:path h="953008" w="2066290">
                  <a:moveTo>
                    <a:pt x="0" y="0"/>
                  </a:moveTo>
                  <a:lnTo>
                    <a:pt x="2066290" y="0"/>
                  </a:lnTo>
                  <a:lnTo>
                    <a:pt x="2066290" y="953008"/>
                  </a:lnTo>
                  <a:lnTo>
                    <a:pt x="0" y="953008"/>
                  </a:lnTo>
                  <a:close/>
                </a:path>
              </a:pathLst>
            </a:custGeom>
            <a:solidFill>
              <a:srgbClr val="000000"/>
            </a:solidFill>
            <a:ln w="19050" cap="sq">
              <a:solidFill>
                <a:srgbClr val="000000"/>
              </a:solidFill>
              <a:prstDash val="solid"/>
              <a:miter/>
            </a:ln>
          </p:spPr>
        </p:sp>
      </p:grpSp>
      <p:sp>
        <p:nvSpPr>
          <p:cNvPr name="TextBox 10" id="10"/>
          <p:cNvSpPr txBox="true"/>
          <p:nvPr/>
        </p:nvSpPr>
        <p:spPr>
          <a:xfrm rot="0">
            <a:off x="6739766" y="9108757"/>
            <a:ext cx="3219974" cy="462563"/>
          </a:xfrm>
          <a:prstGeom prst="rect">
            <a:avLst/>
          </a:prstGeom>
        </p:spPr>
        <p:txBody>
          <a:bodyPr anchor="t" rtlCol="false" tIns="0" lIns="0" bIns="0" rIns="0">
            <a:spAutoFit/>
          </a:bodyPr>
          <a:lstStyle/>
          <a:p>
            <a:pPr algn="l">
              <a:lnSpc>
                <a:spcPts val="3240"/>
              </a:lnSpc>
            </a:pPr>
            <a:r>
              <a:rPr lang="en-US" sz="2700">
                <a:solidFill>
                  <a:srgbClr val="FFFFFF"/>
                </a:solidFill>
                <a:latin typeface="Garamond"/>
                <a:ea typeface="Garamond"/>
                <a:cs typeface="Garamond"/>
                <a:sym typeface="Garamond"/>
              </a:rPr>
              <a:t>Fotos: archivo personal</a:t>
            </a:r>
          </a:p>
        </p:txBody>
      </p:sp>
    </p:spTree>
  </p:cSld>
  <p:clrMapOvr>
    <a:masterClrMapping/>
  </p:clrMapOvr>
</p:sld>
</file>

<file path=ppt/slides/slide8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Cicatriz</a:t>
              </a:r>
            </a:p>
          </p:txBody>
        </p:sp>
      </p:grpSp>
      <p:grpSp>
        <p:nvGrpSpPr>
          <p:cNvPr name="Group 5" id="5"/>
          <p:cNvGrpSpPr/>
          <p:nvPr/>
        </p:nvGrpSpPr>
        <p:grpSpPr>
          <a:xfrm rot="0">
            <a:off x="4153700" y="3438935"/>
            <a:ext cx="9980590" cy="5247865"/>
            <a:chOff x="0" y="0"/>
            <a:chExt cx="13307454" cy="6997154"/>
          </a:xfrm>
        </p:grpSpPr>
        <p:sp>
          <p:nvSpPr>
            <p:cNvPr name="Freeform 6" id="6"/>
            <p:cNvSpPr/>
            <p:nvPr/>
          </p:nvSpPr>
          <p:spPr>
            <a:xfrm flipH="false" flipV="false" rot="0">
              <a:off x="0" y="0"/>
              <a:ext cx="13307440" cy="6997192"/>
            </a:xfrm>
            <a:custGeom>
              <a:avLst/>
              <a:gdLst/>
              <a:ahLst/>
              <a:cxnLst/>
              <a:rect r="r" b="b" t="t" l="l"/>
              <a:pathLst>
                <a:path h="6997192" w="13307440">
                  <a:moveTo>
                    <a:pt x="0" y="0"/>
                  </a:moveTo>
                  <a:lnTo>
                    <a:pt x="13307440" y="0"/>
                  </a:lnTo>
                  <a:lnTo>
                    <a:pt x="13307440" y="6997192"/>
                  </a:lnTo>
                  <a:lnTo>
                    <a:pt x="0" y="6997192"/>
                  </a:lnTo>
                  <a:lnTo>
                    <a:pt x="0" y="0"/>
                  </a:lnTo>
                  <a:close/>
                </a:path>
              </a:pathLst>
            </a:custGeom>
            <a:blipFill>
              <a:blip r:embed="rId3"/>
              <a:stretch>
                <a:fillRect l="0" t="0" r="0" b="0"/>
              </a:stretch>
            </a:blipFill>
          </p:spPr>
        </p:sp>
      </p:grpSp>
    </p:spTree>
  </p:cSld>
  <p:clrMapOvr>
    <a:masterClrMapping/>
  </p:clrMapOvr>
</p:sld>
</file>

<file path=ppt/slides/slide8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Freeform 2" id="2"/>
          <p:cNvSpPr/>
          <p:nvPr/>
        </p:nvSpPr>
        <p:spPr>
          <a:xfrm flipH="false" flipV="false" rot="0">
            <a:off x="5481878" y="5429972"/>
            <a:ext cx="9219702" cy="3828328"/>
          </a:xfrm>
          <a:custGeom>
            <a:avLst/>
            <a:gdLst/>
            <a:ahLst/>
            <a:cxnLst/>
            <a:rect r="r" b="b" t="t" l="l"/>
            <a:pathLst>
              <a:path h="3828328" w="9219702">
                <a:moveTo>
                  <a:pt x="0" y="0"/>
                </a:moveTo>
                <a:lnTo>
                  <a:pt x="9219703" y="0"/>
                </a:lnTo>
                <a:lnTo>
                  <a:pt x="9219703" y="3828328"/>
                </a:lnTo>
                <a:lnTo>
                  <a:pt x="0" y="3828328"/>
                </a:lnTo>
                <a:lnTo>
                  <a:pt x="0" y="0"/>
                </a:lnTo>
                <a:close/>
              </a:path>
            </a:pathLst>
          </a:custGeom>
          <a:blipFill>
            <a:blip r:embed="rId2"/>
            <a:stretch>
              <a:fillRect l="0" t="0" r="0" b="0"/>
            </a:stretch>
          </a:blipFill>
        </p:spPr>
      </p:sp>
      <p:sp>
        <p:nvSpPr>
          <p:cNvPr name="TextBox 3" id="3"/>
          <p:cNvSpPr txBox="true"/>
          <p:nvPr/>
        </p:nvSpPr>
        <p:spPr>
          <a:xfrm rot="0">
            <a:off x="0" y="636270"/>
            <a:ext cx="18288000" cy="4507230"/>
          </a:xfrm>
          <a:prstGeom prst="rect">
            <a:avLst/>
          </a:prstGeom>
        </p:spPr>
        <p:txBody>
          <a:bodyPr anchor="t" rtlCol="false" tIns="0" lIns="0" bIns="0" rIns="0">
            <a:spAutoFit/>
          </a:bodyPr>
          <a:lstStyle/>
          <a:p>
            <a:pPr algn="ctr">
              <a:lnSpc>
                <a:spcPts val="7128"/>
              </a:lnSpc>
              <a:spcBef>
                <a:spcPct val="0"/>
              </a:spcBef>
            </a:pPr>
            <a:r>
              <a:rPr lang="en-US" b="true" sz="6600">
                <a:solidFill>
                  <a:srgbClr val="FFFFFF"/>
                </a:solidFill>
                <a:latin typeface="Garamond Bold"/>
                <a:ea typeface="Garamond Bold"/>
                <a:cs typeface="Garamond Bold"/>
                <a:sym typeface="Garamond Bold"/>
              </a:rPr>
              <a:t>Capa de gel de silicona</a:t>
            </a:r>
          </a:p>
          <a:p>
            <a:pPr algn="ctr">
              <a:lnSpc>
                <a:spcPts val="7128"/>
              </a:lnSpc>
              <a:spcBef>
                <a:spcPct val="0"/>
              </a:spcBef>
            </a:pPr>
          </a:p>
          <a:p>
            <a:pPr algn="l" marL="1057919" indent="-528960" lvl="1">
              <a:lnSpc>
                <a:spcPts val="5292"/>
              </a:lnSpc>
              <a:buFont typeface="Arial"/>
              <a:buChar char="•"/>
            </a:pPr>
            <a:r>
              <a:rPr lang="en-US" sz="4900">
                <a:solidFill>
                  <a:srgbClr val="FFFFFF"/>
                </a:solidFill>
                <a:latin typeface="Garamond"/>
                <a:ea typeface="Garamond"/>
                <a:cs typeface="Garamond"/>
                <a:sym typeface="Garamond"/>
              </a:rPr>
              <a:t>Modalidad estándar para el tratamiento de las cicatrices hipertróficas, especialmente las lineales (tratamiento de primera línea).</a:t>
            </a:r>
          </a:p>
          <a:p>
            <a:pPr algn="l" marL="1057919" indent="-528960" lvl="1">
              <a:lnSpc>
                <a:spcPts val="5292"/>
              </a:lnSpc>
              <a:buFont typeface="Arial"/>
              <a:buChar char="•"/>
            </a:pPr>
            <a:r>
              <a:rPr lang="en-US" sz="4900">
                <a:solidFill>
                  <a:srgbClr val="FFFFFF"/>
                </a:solidFill>
                <a:latin typeface="Garamond"/>
                <a:ea typeface="Garamond"/>
                <a:cs typeface="Garamond"/>
                <a:sym typeface="Garamond"/>
              </a:rPr>
              <a:t>Su eficacia ha sido demostrada en el tratamiento de queloides pequeños.</a:t>
            </a:r>
          </a:p>
        </p:txBody>
      </p:sp>
    </p:spTree>
  </p:cSld>
  <p:clrMapOvr>
    <a:masterClrMapping/>
  </p:clrMapOvr>
</p:sld>
</file>

<file path=ppt/slides/slide8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Freeform 2" id="2"/>
          <p:cNvSpPr/>
          <p:nvPr/>
        </p:nvSpPr>
        <p:spPr>
          <a:xfrm flipH="false" flipV="false" rot="0">
            <a:off x="2501371" y="5419725"/>
            <a:ext cx="13084230" cy="4121532"/>
          </a:xfrm>
          <a:custGeom>
            <a:avLst/>
            <a:gdLst/>
            <a:ahLst/>
            <a:cxnLst/>
            <a:rect r="r" b="b" t="t" l="l"/>
            <a:pathLst>
              <a:path h="4121532" w="13084230">
                <a:moveTo>
                  <a:pt x="0" y="0"/>
                </a:moveTo>
                <a:lnTo>
                  <a:pt x="13084230" y="0"/>
                </a:lnTo>
                <a:lnTo>
                  <a:pt x="13084230" y="4121532"/>
                </a:lnTo>
                <a:lnTo>
                  <a:pt x="0" y="4121532"/>
                </a:lnTo>
                <a:lnTo>
                  <a:pt x="0" y="0"/>
                </a:lnTo>
                <a:close/>
              </a:path>
            </a:pathLst>
          </a:custGeom>
          <a:blipFill>
            <a:blip r:embed="rId2"/>
            <a:stretch>
              <a:fillRect l="0" t="0" r="0" b="0"/>
            </a:stretch>
          </a:blipFill>
        </p:spPr>
      </p:sp>
      <p:sp>
        <p:nvSpPr>
          <p:cNvPr name="TextBox 3" id="3"/>
          <p:cNvSpPr txBox="true"/>
          <p:nvPr/>
        </p:nvSpPr>
        <p:spPr>
          <a:xfrm rot="0">
            <a:off x="5053429" y="846615"/>
            <a:ext cx="8181142" cy="948309"/>
          </a:xfrm>
          <a:prstGeom prst="rect">
            <a:avLst/>
          </a:prstGeom>
        </p:spPr>
        <p:txBody>
          <a:bodyPr anchor="t" rtlCol="false" tIns="0" lIns="0" bIns="0" rIns="0">
            <a:spAutoFit/>
          </a:bodyPr>
          <a:lstStyle/>
          <a:p>
            <a:pPr algn="ctr">
              <a:lnSpc>
                <a:spcPts val="7128"/>
              </a:lnSpc>
              <a:spcBef>
                <a:spcPct val="0"/>
              </a:spcBef>
            </a:pPr>
            <a:r>
              <a:rPr lang="en-US" b="true" sz="6600">
                <a:solidFill>
                  <a:srgbClr val="FFFFFF"/>
                </a:solidFill>
                <a:latin typeface="Garamond Bold"/>
                <a:ea typeface="Garamond Bold"/>
                <a:cs typeface="Garamond Bold"/>
                <a:sym typeface="Garamond Bold"/>
              </a:rPr>
              <a:t>Capa de gel de silicona</a:t>
            </a:r>
          </a:p>
        </p:txBody>
      </p:sp>
      <p:sp>
        <p:nvSpPr>
          <p:cNvPr name="TextBox 4" id="4"/>
          <p:cNvSpPr txBox="true"/>
          <p:nvPr/>
        </p:nvSpPr>
        <p:spPr>
          <a:xfrm rot="0">
            <a:off x="0" y="2123220"/>
            <a:ext cx="18086972" cy="3020280"/>
          </a:xfrm>
          <a:prstGeom prst="rect">
            <a:avLst/>
          </a:prstGeom>
        </p:spPr>
        <p:txBody>
          <a:bodyPr anchor="t" rtlCol="false" tIns="0" lIns="0" bIns="0" rIns="0">
            <a:spAutoFit/>
          </a:bodyPr>
          <a:lstStyle/>
          <a:p>
            <a:pPr algn="l" marL="956680" indent="-478340" lvl="1">
              <a:lnSpc>
                <a:spcPts val="4785"/>
              </a:lnSpc>
              <a:buFont typeface="Arial"/>
              <a:buChar char="•"/>
            </a:pPr>
            <a:r>
              <a:rPr lang="en-US" sz="4431">
                <a:solidFill>
                  <a:srgbClr val="FFFFFF"/>
                </a:solidFill>
                <a:latin typeface="Garamond"/>
                <a:ea typeface="Garamond"/>
                <a:cs typeface="Garamond"/>
                <a:sym typeface="Garamond"/>
              </a:rPr>
              <a:t>Para la profilaxis en pacientes con riesgo de desarrollar cicatrices hipertróficas, el uso debe iniciarse pocos días después de la cirugía.</a:t>
            </a:r>
          </a:p>
          <a:p>
            <a:pPr algn="l" marL="956680" indent="-478340" lvl="1">
              <a:lnSpc>
                <a:spcPts val="4785"/>
              </a:lnSpc>
              <a:buFont typeface="Arial"/>
              <a:buChar char="•"/>
            </a:pPr>
            <a:r>
              <a:rPr lang="en-US" sz="4431">
                <a:solidFill>
                  <a:srgbClr val="FFFFFF"/>
                </a:solidFill>
                <a:latin typeface="Garamond"/>
                <a:ea typeface="Garamond"/>
                <a:cs typeface="Garamond"/>
                <a:sym typeface="Garamond"/>
              </a:rPr>
              <a:t>La lámina de silicona debe utilizarse al menos 12 horas al día, preferentemente durante todo el día. Su uso debe mantenerse durante varias semanas del período postoperatorio.</a:t>
            </a:r>
          </a:p>
        </p:txBody>
      </p:sp>
    </p:spTree>
  </p:cSld>
  <p:clrMapOvr>
    <a:masterClrMapping/>
  </p:clrMapOvr>
</p:sld>
</file>

<file path=ppt/slides/slide8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Freeform 2" id="2"/>
          <p:cNvSpPr/>
          <p:nvPr/>
        </p:nvSpPr>
        <p:spPr>
          <a:xfrm flipH="false" flipV="false" rot="0">
            <a:off x="1788302" y="5727282"/>
            <a:ext cx="4387992" cy="3928438"/>
          </a:xfrm>
          <a:custGeom>
            <a:avLst/>
            <a:gdLst/>
            <a:ahLst/>
            <a:cxnLst/>
            <a:rect r="r" b="b" t="t" l="l"/>
            <a:pathLst>
              <a:path h="3928438" w="4387992">
                <a:moveTo>
                  <a:pt x="0" y="0"/>
                </a:moveTo>
                <a:lnTo>
                  <a:pt x="4387992" y="0"/>
                </a:lnTo>
                <a:lnTo>
                  <a:pt x="4387992" y="3928438"/>
                </a:lnTo>
                <a:lnTo>
                  <a:pt x="0" y="3928438"/>
                </a:lnTo>
                <a:lnTo>
                  <a:pt x="0" y="0"/>
                </a:lnTo>
                <a:close/>
              </a:path>
            </a:pathLst>
          </a:custGeom>
          <a:blipFill>
            <a:blip r:embed="rId2"/>
            <a:stretch>
              <a:fillRect l="0" t="0" r="0" b="0"/>
            </a:stretch>
          </a:blipFill>
        </p:spPr>
      </p:sp>
      <p:sp>
        <p:nvSpPr>
          <p:cNvPr name="Freeform 3" id="3"/>
          <p:cNvSpPr/>
          <p:nvPr/>
        </p:nvSpPr>
        <p:spPr>
          <a:xfrm flipH="false" flipV="false" rot="0">
            <a:off x="8715218" y="4990451"/>
            <a:ext cx="5681732" cy="4880580"/>
          </a:xfrm>
          <a:custGeom>
            <a:avLst/>
            <a:gdLst/>
            <a:ahLst/>
            <a:cxnLst/>
            <a:rect r="r" b="b" t="t" l="l"/>
            <a:pathLst>
              <a:path h="4880580" w="5681732">
                <a:moveTo>
                  <a:pt x="0" y="0"/>
                </a:moveTo>
                <a:lnTo>
                  <a:pt x="5681732" y="0"/>
                </a:lnTo>
                <a:lnTo>
                  <a:pt x="5681732" y="4880580"/>
                </a:lnTo>
                <a:lnTo>
                  <a:pt x="0" y="4880580"/>
                </a:lnTo>
                <a:lnTo>
                  <a:pt x="0" y="0"/>
                </a:lnTo>
                <a:close/>
              </a:path>
            </a:pathLst>
          </a:custGeom>
          <a:blipFill>
            <a:blip r:embed="rId3"/>
            <a:stretch>
              <a:fillRect l="0" t="0" r="0" b="0"/>
            </a:stretch>
          </a:blipFill>
        </p:spPr>
      </p:sp>
      <p:sp>
        <p:nvSpPr>
          <p:cNvPr name="TextBox 4" id="4"/>
          <p:cNvSpPr txBox="true"/>
          <p:nvPr/>
        </p:nvSpPr>
        <p:spPr>
          <a:xfrm rot="0">
            <a:off x="0" y="784479"/>
            <a:ext cx="18288000" cy="4359021"/>
          </a:xfrm>
          <a:prstGeom prst="rect">
            <a:avLst/>
          </a:prstGeom>
        </p:spPr>
        <p:txBody>
          <a:bodyPr anchor="t" rtlCol="false" tIns="0" lIns="0" bIns="0" rIns="0">
            <a:spAutoFit/>
          </a:bodyPr>
          <a:lstStyle/>
          <a:p>
            <a:pPr algn="ctr">
              <a:lnSpc>
                <a:spcPts val="7128"/>
              </a:lnSpc>
              <a:spcBef>
                <a:spcPct val="0"/>
              </a:spcBef>
            </a:pPr>
            <a:r>
              <a:rPr lang="en-US" b="true" sz="6600">
                <a:solidFill>
                  <a:srgbClr val="FFFFFF"/>
                </a:solidFill>
                <a:latin typeface="Garamond Bold"/>
                <a:ea typeface="Garamond Bold"/>
                <a:cs typeface="Garamond Bold"/>
                <a:sym typeface="Garamond Bold"/>
              </a:rPr>
              <a:t>Inyección de corticosteroides</a:t>
            </a:r>
          </a:p>
          <a:p>
            <a:pPr algn="l" marL="906793" indent="-453396" lvl="1">
              <a:lnSpc>
                <a:spcPts val="4536"/>
              </a:lnSpc>
              <a:buFont typeface="Arial"/>
              <a:buChar char="•"/>
            </a:pPr>
            <a:r>
              <a:rPr lang="en-US" sz="4200">
                <a:solidFill>
                  <a:srgbClr val="FFFFFF"/>
                </a:solidFill>
                <a:latin typeface="Garamond"/>
                <a:ea typeface="Garamond"/>
                <a:cs typeface="Garamond"/>
                <a:sym typeface="Garamond"/>
              </a:rPr>
              <a:t>Inyección intralesional de triamcinolona (con el efecto terapéutico más significativo).</a:t>
            </a:r>
          </a:p>
          <a:p>
            <a:pPr algn="l" marL="906793" indent="-453396" lvl="1">
              <a:lnSpc>
                <a:spcPts val="4536"/>
              </a:lnSpc>
              <a:buFont typeface="Arial"/>
              <a:buChar char="•"/>
            </a:pPr>
            <a:r>
              <a:rPr lang="en-US" sz="4200">
                <a:solidFill>
                  <a:srgbClr val="FFFFFF"/>
                </a:solidFill>
                <a:latin typeface="Garamond"/>
                <a:ea typeface="Garamond"/>
                <a:cs typeface="Garamond"/>
                <a:sym typeface="Garamond"/>
              </a:rPr>
              <a:t>Debe considerarse el tratamiento de primera línea para los queloides y el tratamiento de segunda línea para las cicatrices hipertróficas.</a:t>
            </a:r>
          </a:p>
          <a:p>
            <a:pPr algn="l" marL="906793" indent="-453396" lvl="1">
              <a:lnSpc>
                <a:spcPts val="4536"/>
              </a:lnSpc>
              <a:buFont typeface="Arial"/>
              <a:buChar char="•"/>
            </a:pPr>
            <a:r>
              <a:rPr lang="en-US" sz="4200">
                <a:solidFill>
                  <a:srgbClr val="FFFFFF"/>
                </a:solidFill>
                <a:latin typeface="Garamond"/>
                <a:ea typeface="Garamond"/>
                <a:cs typeface="Garamond"/>
                <a:sym typeface="Garamond"/>
              </a:rPr>
              <a:t>Los efectos adversos son frecuentes e incluyen atrofia cutánea, telangiectasias y alteraciones de la pigmentación.</a:t>
            </a:r>
          </a:p>
        </p:txBody>
      </p:sp>
    </p:spTree>
  </p:cSld>
  <p:clrMapOvr>
    <a:masterClrMapping/>
  </p:clrMapOvr>
</p:sld>
</file>

<file path=ppt/slides/slide8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Freeform 2" id="2"/>
          <p:cNvSpPr/>
          <p:nvPr/>
        </p:nvSpPr>
        <p:spPr>
          <a:xfrm flipH="false" flipV="false" rot="0">
            <a:off x="7132232" y="5227314"/>
            <a:ext cx="8309924" cy="4331960"/>
          </a:xfrm>
          <a:custGeom>
            <a:avLst/>
            <a:gdLst/>
            <a:ahLst/>
            <a:cxnLst/>
            <a:rect r="r" b="b" t="t" l="l"/>
            <a:pathLst>
              <a:path h="4331960" w="8309924">
                <a:moveTo>
                  <a:pt x="0" y="0"/>
                </a:moveTo>
                <a:lnTo>
                  <a:pt x="8309924" y="0"/>
                </a:lnTo>
                <a:lnTo>
                  <a:pt x="8309924" y="4331960"/>
                </a:lnTo>
                <a:lnTo>
                  <a:pt x="0" y="4331960"/>
                </a:lnTo>
                <a:lnTo>
                  <a:pt x="0" y="0"/>
                </a:lnTo>
                <a:close/>
              </a:path>
            </a:pathLst>
          </a:custGeom>
          <a:blipFill>
            <a:blip r:embed="rId2"/>
            <a:stretch>
              <a:fillRect l="0" t="0" r="0" b="0"/>
            </a:stretch>
          </a:blipFill>
        </p:spPr>
      </p:sp>
      <p:sp>
        <p:nvSpPr>
          <p:cNvPr name="TextBox 3" id="3"/>
          <p:cNvSpPr txBox="true"/>
          <p:nvPr/>
        </p:nvSpPr>
        <p:spPr>
          <a:xfrm rot="0">
            <a:off x="0" y="876975"/>
            <a:ext cx="18288000" cy="4750689"/>
          </a:xfrm>
          <a:prstGeom prst="rect">
            <a:avLst/>
          </a:prstGeom>
        </p:spPr>
        <p:txBody>
          <a:bodyPr anchor="t" rtlCol="false" tIns="0" lIns="0" bIns="0" rIns="0">
            <a:spAutoFit/>
          </a:bodyPr>
          <a:lstStyle/>
          <a:p>
            <a:pPr algn="ctr">
              <a:lnSpc>
                <a:spcPts val="7128"/>
              </a:lnSpc>
              <a:spcBef>
                <a:spcPct val="0"/>
              </a:spcBef>
            </a:pPr>
            <a:r>
              <a:rPr lang="en-US" b="true" sz="6600">
                <a:solidFill>
                  <a:srgbClr val="FFFFFF"/>
                </a:solidFill>
                <a:latin typeface="Garamond Bold"/>
                <a:ea typeface="Garamond Bold"/>
                <a:cs typeface="Garamond Bold"/>
                <a:sym typeface="Garamond Bold"/>
              </a:rPr>
              <a:t>Steri-Strips®</a:t>
            </a:r>
          </a:p>
          <a:p>
            <a:pPr algn="l" marL="1209045" indent="-604523" lvl="1">
              <a:lnSpc>
                <a:spcPts val="6048"/>
              </a:lnSpc>
              <a:buFont typeface="Arial"/>
              <a:buChar char="•"/>
            </a:pPr>
            <a:r>
              <a:rPr lang="en-US" sz="5600">
                <a:solidFill>
                  <a:srgbClr val="FFFFFF"/>
                </a:solidFill>
                <a:latin typeface="Garamond"/>
                <a:ea typeface="Garamond"/>
                <a:cs typeface="Garamond"/>
                <a:sym typeface="Garamond"/>
              </a:rPr>
              <a:t>Las Steri-Strips® son tiras adhesivas de papel microporoso que se aplican sobre incisiones quirúrgicas recientes durante varias semanas del período postoperatorio.</a:t>
            </a:r>
          </a:p>
          <a:p>
            <a:pPr algn="l" marL="1209045" indent="-604523" lvl="1">
              <a:lnSpc>
                <a:spcPts val="6048"/>
              </a:lnSpc>
              <a:buFont typeface="Arial"/>
              <a:buChar char="•"/>
            </a:pPr>
            <a:r>
              <a:rPr lang="en-US" sz="5600">
                <a:solidFill>
                  <a:srgbClr val="FFFFFF"/>
                </a:solidFill>
                <a:latin typeface="Garamond"/>
                <a:ea typeface="Garamond"/>
                <a:cs typeface="Garamond"/>
                <a:sym typeface="Garamond"/>
              </a:rPr>
              <a:t>Son moderadamente eficaces para la prevención de cicatrices hipertróficas.</a:t>
            </a:r>
          </a:p>
        </p:txBody>
      </p:sp>
    </p:spTree>
  </p:cSld>
  <p:clrMapOvr>
    <a:masterClrMapping/>
  </p:clrMapOvr>
</p:sld>
</file>

<file path=ppt/slides/slide8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sp>
        <p:nvSpPr>
          <p:cNvPr name="Freeform 2" id="2"/>
          <p:cNvSpPr/>
          <p:nvPr/>
        </p:nvSpPr>
        <p:spPr>
          <a:xfrm flipH="false" flipV="false" rot="0">
            <a:off x="11750816" y="792478"/>
            <a:ext cx="5224965" cy="9010601"/>
          </a:xfrm>
          <a:custGeom>
            <a:avLst/>
            <a:gdLst/>
            <a:ahLst/>
            <a:cxnLst/>
            <a:rect r="r" b="b" t="t" l="l"/>
            <a:pathLst>
              <a:path h="9010601" w="5224965">
                <a:moveTo>
                  <a:pt x="0" y="0"/>
                </a:moveTo>
                <a:lnTo>
                  <a:pt x="5224966" y="0"/>
                </a:lnTo>
                <a:lnTo>
                  <a:pt x="5224966" y="9010600"/>
                </a:lnTo>
                <a:lnTo>
                  <a:pt x="0" y="9010600"/>
                </a:lnTo>
                <a:lnTo>
                  <a:pt x="0" y="0"/>
                </a:lnTo>
                <a:close/>
              </a:path>
            </a:pathLst>
          </a:custGeom>
          <a:blipFill>
            <a:blip r:embed="rId2"/>
            <a:stretch>
              <a:fillRect l="0" t="0" r="0" b="0"/>
            </a:stretch>
          </a:blipFill>
        </p:spPr>
      </p:sp>
      <p:sp>
        <p:nvSpPr>
          <p:cNvPr name="TextBox 3" id="3"/>
          <p:cNvSpPr txBox="true"/>
          <p:nvPr/>
        </p:nvSpPr>
        <p:spPr>
          <a:xfrm rot="0">
            <a:off x="215311" y="770549"/>
            <a:ext cx="10901422" cy="8812578"/>
          </a:xfrm>
          <a:prstGeom prst="rect">
            <a:avLst/>
          </a:prstGeom>
        </p:spPr>
        <p:txBody>
          <a:bodyPr anchor="t" rtlCol="false" tIns="0" lIns="0" bIns="0" rIns="0">
            <a:spAutoFit/>
          </a:bodyPr>
          <a:lstStyle/>
          <a:p>
            <a:pPr algn="ctr">
              <a:lnSpc>
                <a:spcPts val="7221"/>
              </a:lnSpc>
              <a:spcBef>
                <a:spcPct val="0"/>
              </a:spcBef>
            </a:pPr>
            <a:r>
              <a:rPr lang="en-US" b="true" sz="6686">
                <a:solidFill>
                  <a:srgbClr val="FFFFFF"/>
                </a:solidFill>
                <a:latin typeface="Garamond Bold"/>
                <a:ea typeface="Garamond Bold"/>
                <a:cs typeface="Garamond Bold"/>
                <a:sym typeface="Garamond Bold"/>
              </a:rPr>
              <a:t>Terapia láser</a:t>
            </a:r>
          </a:p>
          <a:p>
            <a:pPr algn="ctr">
              <a:lnSpc>
                <a:spcPts val="7221"/>
              </a:lnSpc>
              <a:spcBef>
                <a:spcPct val="0"/>
              </a:spcBef>
            </a:pPr>
          </a:p>
          <a:p>
            <a:pPr algn="l" marL="1224522" indent="-612261" lvl="1">
              <a:lnSpc>
                <a:spcPts val="6125"/>
              </a:lnSpc>
              <a:buFont typeface="Arial"/>
              <a:buChar char="•"/>
            </a:pPr>
            <a:r>
              <a:rPr lang="en-US" sz="5671">
                <a:solidFill>
                  <a:srgbClr val="FFFFFF"/>
                </a:solidFill>
                <a:latin typeface="Garamond"/>
                <a:ea typeface="Garamond"/>
                <a:cs typeface="Garamond"/>
                <a:sym typeface="Garamond"/>
              </a:rPr>
              <a:t>La luz pulsada, en combinación con inyecciones de corticosteroides, ha demostrado ser eficaz en el tratamiento de las cicatrices.</a:t>
            </a:r>
          </a:p>
          <a:p>
            <a:pPr algn="l" marL="1224522" indent="-612261" lvl="1">
              <a:lnSpc>
                <a:spcPts val="6125"/>
              </a:lnSpc>
              <a:buFont typeface="Arial"/>
              <a:buChar char="•"/>
            </a:pPr>
            <a:r>
              <a:rPr lang="en-US" sz="5671">
                <a:solidFill>
                  <a:srgbClr val="FFFFFF"/>
                </a:solidFill>
                <a:latin typeface="Garamond"/>
                <a:ea typeface="Garamond"/>
                <a:cs typeface="Garamond"/>
                <a:sym typeface="Garamond"/>
              </a:rPr>
              <a:t>Contribuye a reducir el eritema y a mejorar el aspecto de las cicatrices atróficas, planas, suaves e hipertróficas.</a:t>
            </a:r>
          </a:p>
        </p:txBody>
      </p:sp>
    </p:spTree>
  </p:cSld>
  <p:clrMapOvr>
    <a:masterClrMapping/>
  </p:clrMapOvr>
</p:sld>
</file>

<file path=ppt/slides/slide89.xml><?xml version="1.0" encoding="utf-8"?>
<p:sld xmlns:p="http://schemas.openxmlformats.org/presentationml/2006/main" xmlns:a="http://schemas.openxmlformats.org/drawingml/2006/main">
  <p:cSld>
    <p:bg>
      <p:bgPr>
        <a:solidFill>
          <a:srgbClr val="851432"/>
        </a:solidFill>
      </p:bgPr>
    </p:bg>
    <p:spTree>
      <p:nvGrpSpPr>
        <p:cNvPr id="1" name=""/>
        <p:cNvGrpSpPr/>
        <p:nvPr/>
      </p:nvGrpSpPr>
      <p:grpSpPr>
        <a:xfrm>
          <a:off x="0" y="0"/>
          <a:ext cx="0" cy="0"/>
          <a:chOff x="0" y="0"/>
          <a:chExt cx="0" cy="0"/>
        </a:xfrm>
      </p:grpSpPr>
      <p:sp>
        <p:nvSpPr>
          <p:cNvPr name="TextBox 2" id="2"/>
          <p:cNvSpPr txBox="true"/>
          <p:nvPr/>
        </p:nvSpPr>
        <p:spPr>
          <a:xfrm rot="0">
            <a:off x="0" y="3604888"/>
            <a:ext cx="18288000" cy="4079712"/>
          </a:xfrm>
          <a:prstGeom prst="rect">
            <a:avLst/>
          </a:prstGeom>
        </p:spPr>
        <p:txBody>
          <a:bodyPr anchor="t" rtlCol="false" tIns="0" lIns="0" bIns="0" rIns="0">
            <a:spAutoFit/>
          </a:bodyPr>
          <a:lstStyle/>
          <a:p>
            <a:pPr algn="ctr">
              <a:lnSpc>
                <a:spcPts val="10648"/>
              </a:lnSpc>
              <a:spcBef>
                <a:spcPct val="0"/>
              </a:spcBef>
            </a:pPr>
            <a:r>
              <a:rPr lang="en-US" b="true" sz="9859">
                <a:solidFill>
                  <a:srgbClr val="FFFFFF"/>
                </a:solidFill>
                <a:latin typeface="Garamond Bold"/>
                <a:ea typeface="Garamond Bold"/>
                <a:cs typeface="Garamond Bold"/>
                <a:sym typeface="Garamond Bold"/>
              </a:rPr>
              <a:t>Importancia del t</a:t>
            </a:r>
            <a:r>
              <a:rPr lang="en-US" b="true" sz="9859">
                <a:solidFill>
                  <a:srgbClr val="FFFFFF"/>
                </a:solidFill>
                <a:latin typeface="Garamond Bold"/>
                <a:ea typeface="Garamond Bold"/>
                <a:cs typeface="Garamond Bold"/>
                <a:sym typeface="Garamond Bold"/>
              </a:rPr>
              <a:t>ratamiento postoperatorio</a:t>
            </a:r>
          </a:p>
          <a:p>
            <a:pPr algn="ctr">
              <a:lnSpc>
                <a:spcPts val="10648"/>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Blefaroplastia</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BLEFAROPLASTIA SUPERIOR</a:t>
            </a:r>
          </a:p>
          <a:p>
            <a:pPr algn="l" marL="760095" indent="-380048" lvl="1">
              <a:lnSpc>
                <a:spcPts val="4536"/>
              </a:lnSpc>
            </a:pPr>
            <a:r>
              <a:rPr lang="en-US" sz="4200">
                <a:solidFill>
                  <a:srgbClr val="FFFFFF"/>
                </a:solidFill>
                <a:latin typeface="Garamond"/>
                <a:ea typeface="Garamond"/>
                <a:cs typeface="Garamond"/>
                <a:sym typeface="Garamond"/>
              </a:rPr>
              <a:t>                               </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                                     Delimitación del lugar</a:t>
            </a:r>
          </a:p>
        </p:txBody>
      </p:sp>
      <p:grpSp>
        <p:nvGrpSpPr>
          <p:cNvPr name="Group 6" id="6"/>
          <p:cNvGrpSpPr/>
          <p:nvPr/>
        </p:nvGrpSpPr>
        <p:grpSpPr>
          <a:xfrm rot="0">
            <a:off x="1257300" y="3926310"/>
            <a:ext cx="3810838" cy="2991583"/>
            <a:chOff x="0" y="0"/>
            <a:chExt cx="5081118" cy="3988778"/>
          </a:xfrm>
        </p:grpSpPr>
        <p:sp>
          <p:nvSpPr>
            <p:cNvPr name="Freeform 7" id="7"/>
            <p:cNvSpPr/>
            <p:nvPr/>
          </p:nvSpPr>
          <p:spPr>
            <a:xfrm flipH="false" flipV="false" rot="0">
              <a:off x="0" y="0"/>
              <a:ext cx="5081143" cy="3988816"/>
            </a:xfrm>
            <a:custGeom>
              <a:avLst/>
              <a:gdLst/>
              <a:ahLst/>
              <a:cxnLst/>
              <a:rect r="r" b="b" t="t" l="l"/>
              <a:pathLst>
                <a:path h="3988816" w="5081143">
                  <a:moveTo>
                    <a:pt x="0" y="0"/>
                  </a:moveTo>
                  <a:lnTo>
                    <a:pt x="5081143" y="0"/>
                  </a:lnTo>
                  <a:lnTo>
                    <a:pt x="5081143" y="3988816"/>
                  </a:lnTo>
                  <a:lnTo>
                    <a:pt x="0" y="3988816"/>
                  </a:lnTo>
                  <a:lnTo>
                    <a:pt x="0" y="0"/>
                  </a:lnTo>
                  <a:close/>
                </a:path>
              </a:pathLst>
            </a:custGeom>
            <a:blipFill>
              <a:blip r:embed="rId3"/>
              <a:stretch>
                <a:fillRect l="-37" t="0" r="-37" b="0"/>
              </a:stretch>
            </a:blipFill>
          </p:spPr>
        </p:sp>
      </p:grpSp>
      <p:grpSp>
        <p:nvGrpSpPr>
          <p:cNvPr name="Group 8" id="8"/>
          <p:cNvGrpSpPr/>
          <p:nvPr/>
        </p:nvGrpSpPr>
        <p:grpSpPr>
          <a:xfrm rot="-10800000">
            <a:off x="5541169" y="4448175"/>
            <a:ext cx="940594" cy="361950"/>
            <a:chOff x="0" y="0"/>
            <a:chExt cx="1254125" cy="482600"/>
          </a:xfrm>
        </p:grpSpPr>
        <p:sp>
          <p:nvSpPr>
            <p:cNvPr name="Freeform 9" id="9"/>
            <p:cNvSpPr/>
            <p:nvPr/>
          </p:nvSpPr>
          <p:spPr>
            <a:xfrm flipH="false" flipV="false" rot="0">
              <a:off x="0" y="0"/>
              <a:ext cx="1254125" cy="482600"/>
            </a:xfrm>
            <a:custGeom>
              <a:avLst/>
              <a:gdLst/>
              <a:ahLst/>
              <a:cxnLst/>
              <a:rect r="r" b="b" t="t" l="l"/>
              <a:pathLst>
                <a:path h="482600" w="1254125">
                  <a:moveTo>
                    <a:pt x="0" y="120650"/>
                  </a:moveTo>
                  <a:lnTo>
                    <a:pt x="1012825" y="120650"/>
                  </a:lnTo>
                  <a:lnTo>
                    <a:pt x="1012825" y="0"/>
                  </a:lnTo>
                  <a:lnTo>
                    <a:pt x="1254125" y="241300"/>
                  </a:lnTo>
                  <a:lnTo>
                    <a:pt x="1012825" y="482600"/>
                  </a:lnTo>
                  <a:lnTo>
                    <a:pt x="1012825" y="361950"/>
                  </a:lnTo>
                  <a:lnTo>
                    <a:pt x="0" y="361950"/>
                  </a:lnTo>
                  <a:close/>
                </a:path>
              </a:pathLst>
            </a:custGeom>
            <a:solidFill>
              <a:srgbClr val="000000"/>
            </a:solidFill>
            <a:ln w="19050" cap="sq">
              <a:solidFill>
                <a:srgbClr val="000000"/>
              </a:solidFill>
              <a:prstDash val="solid"/>
              <a:miter/>
            </a:ln>
          </p:spPr>
        </p:sp>
      </p:grpSp>
      <p:grpSp>
        <p:nvGrpSpPr>
          <p:cNvPr name="Group 10" id="10"/>
          <p:cNvGrpSpPr/>
          <p:nvPr/>
        </p:nvGrpSpPr>
        <p:grpSpPr>
          <a:xfrm rot="0">
            <a:off x="8186738" y="6236218"/>
            <a:ext cx="7549277" cy="2567702"/>
            <a:chOff x="0" y="0"/>
            <a:chExt cx="10065702" cy="3423602"/>
          </a:xfrm>
        </p:grpSpPr>
        <p:sp>
          <p:nvSpPr>
            <p:cNvPr name="Freeform 11" id="11"/>
            <p:cNvSpPr/>
            <p:nvPr/>
          </p:nvSpPr>
          <p:spPr>
            <a:xfrm flipH="false" flipV="false" rot="0">
              <a:off x="0" y="0"/>
              <a:ext cx="10065766" cy="3423666"/>
            </a:xfrm>
            <a:custGeom>
              <a:avLst/>
              <a:gdLst/>
              <a:ahLst/>
              <a:cxnLst/>
              <a:rect r="r" b="b" t="t" l="l"/>
              <a:pathLst>
                <a:path h="3423666" w="10065766">
                  <a:moveTo>
                    <a:pt x="0" y="0"/>
                  </a:moveTo>
                  <a:lnTo>
                    <a:pt x="10065766" y="0"/>
                  </a:lnTo>
                  <a:lnTo>
                    <a:pt x="10065766" y="3423666"/>
                  </a:lnTo>
                  <a:lnTo>
                    <a:pt x="0" y="3423666"/>
                  </a:lnTo>
                  <a:lnTo>
                    <a:pt x="0" y="0"/>
                  </a:lnTo>
                  <a:close/>
                </a:path>
              </a:pathLst>
            </a:custGeom>
            <a:blipFill>
              <a:blip r:embed="rId4"/>
              <a:stretch>
                <a:fillRect l="0" t="-38" r="0" b="-38"/>
              </a:stretch>
            </a:blipFill>
          </p:spPr>
        </p:sp>
      </p:grpSp>
    </p:spTree>
  </p:cSld>
  <p:clrMapOvr>
    <a:masterClrMapping/>
  </p:clrMapOvr>
</p:sld>
</file>

<file path=ppt/slides/slide90.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834769"/>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Importancia del tratamiento postoperatorio</a:t>
              </a:r>
            </a:p>
          </p:txBody>
        </p:sp>
      </p:grpSp>
      <p:sp>
        <p:nvSpPr>
          <p:cNvPr name="TextBox 5" id="5"/>
          <p:cNvSpPr txBox="true"/>
          <p:nvPr/>
        </p:nvSpPr>
        <p:spPr>
          <a:xfrm rot="0">
            <a:off x="1257300" y="3203646"/>
            <a:ext cx="17275196" cy="7083354"/>
          </a:xfrm>
          <a:prstGeom prst="rect">
            <a:avLst/>
          </a:prstGeom>
        </p:spPr>
        <p:txBody>
          <a:bodyPr anchor="t" rtlCol="false" tIns="0" lIns="0" bIns="0" rIns="0">
            <a:spAutoFit/>
          </a:bodyPr>
          <a:lstStyle/>
          <a:p>
            <a:pPr algn="l" marL="842229" indent="-421115" lvl="1">
              <a:lnSpc>
                <a:spcPts val="5026"/>
              </a:lnSpc>
              <a:buFont typeface="Arial"/>
              <a:buChar char="•"/>
            </a:pPr>
            <a:r>
              <a:rPr lang="en-US" sz="4653">
                <a:solidFill>
                  <a:srgbClr val="FFFFFF"/>
                </a:solidFill>
                <a:latin typeface="Garamond"/>
                <a:ea typeface="Garamond"/>
                <a:cs typeface="Garamond"/>
                <a:sym typeface="Garamond"/>
              </a:rPr>
              <a:t>Objetivos:</a:t>
            </a:r>
          </a:p>
          <a:p>
            <a:pPr algn="l" marL="842229" indent="-421115" lvl="1">
              <a:lnSpc>
                <a:spcPts val="5026"/>
              </a:lnSpc>
              <a:buFont typeface="Arial"/>
              <a:buChar char="•"/>
            </a:pPr>
            <a:r>
              <a:rPr lang="en-US" sz="4653">
                <a:solidFill>
                  <a:srgbClr val="FFFFFF"/>
                </a:solidFill>
                <a:latin typeface="Garamond"/>
                <a:ea typeface="Garamond"/>
                <a:cs typeface="Garamond"/>
                <a:sym typeface="Garamond"/>
              </a:rPr>
              <a:t>Minimizar el proceso del dolor;</a:t>
            </a:r>
          </a:p>
          <a:p>
            <a:pPr algn="l" marL="842229" indent="-421115" lvl="1">
              <a:lnSpc>
                <a:spcPts val="5026"/>
              </a:lnSpc>
              <a:buFont typeface="Arial"/>
              <a:buChar char="•"/>
            </a:pPr>
            <a:r>
              <a:rPr lang="en-US" sz="4653">
                <a:solidFill>
                  <a:srgbClr val="FFFFFF"/>
                </a:solidFill>
                <a:latin typeface="Garamond"/>
                <a:ea typeface="Garamond"/>
                <a:cs typeface="Garamond"/>
                <a:sym typeface="Garamond"/>
              </a:rPr>
              <a:t>Reducir el edema;</a:t>
            </a:r>
          </a:p>
          <a:p>
            <a:pPr algn="l" marL="842229" indent="-421115" lvl="1">
              <a:lnSpc>
                <a:spcPts val="5026"/>
              </a:lnSpc>
              <a:buFont typeface="Arial"/>
              <a:buChar char="•"/>
            </a:pPr>
            <a:r>
              <a:rPr lang="en-US" sz="4653">
                <a:solidFill>
                  <a:srgbClr val="FFFFFF"/>
                </a:solidFill>
                <a:latin typeface="Garamond"/>
                <a:ea typeface="Garamond"/>
                <a:cs typeface="Garamond"/>
                <a:sym typeface="Garamond"/>
              </a:rPr>
              <a:t>Eliminar moratones;</a:t>
            </a:r>
          </a:p>
          <a:p>
            <a:pPr algn="l" marL="842229" indent="-421115" lvl="1">
              <a:lnSpc>
                <a:spcPts val="5026"/>
              </a:lnSpc>
              <a:buFont typeface="Arial"/>
              <a:buChar char="•"/>
            </a:pPr>
            <a:r>
              <a:rPr lang="en-US" sz="4653">
                <a:solidFill>
                  <a:srgbClr val="FFFFFF"/>
                </a:solidFill>
                <a:latin typeface="Garamond"/>
                <a:ea typeface="Garamond"/>
                <a:cs typeface="Garamond"/>
                <a:sym typeface="Garamond"/>
              </a:rPr>
              <a:t>Prevenir fibrosis;</a:t>
            </a:r>
          </a:p>
          <a:p>
            <a:pPr algn="l" marL="842229" indent="-421115" lvl="1">
              <a:lnSpc>
                <a:spcPts val="5026"/>
              </a:lnSpc>
              <a:buFont typeface="Arial"/>
              <a:buChar char="•"/>
            </a:pPr>
            <a:r>
              <a:rPr lang="en-US" sz="4653">
                <a:solidFill>
                  <a:srgbClr val="FFFFFF"/>
                </a:solidFill>
                <a:latin typeface="Garamond"/>
                <a:ea typeface="Garamond"/>
                <a:cs typeface="Garamond"/>
                <a:sym typeface="Garamond"/>
              </a:rPr>
              <a:t>Restaurar la funcionalidad del tejido;</a:t>
            </a:r>
          </a:p>
          <a:p>
            <a:pPr algn="l" marL="842229" indent="-421115" lvl="1">
              <a:lnSpc>
                <a:spcPts val="5026"/>
              </a:lnSpc>
              <a:buFont typeface="Arial"/>
              <a:buChar char="•"/>
            </a:pPr>
            <a:r>
              <a:rPr lang="en-US" sz="4653">
                <a:solidFill>
                  <a:srgbClr val="FFFFFF"/>
                </a:solidFill>
                <a:latin typeface="Garamond"/>
                <a:ea typeface="Garamond"/>
                <a:cs typeface="Garamond"/>
                <a:sym typeface="Garamond"/>
              </a:rPr>
              <a:t>Acelerar la recuperación.</a:t>
            </a:r>
          </a:p>
        </p:txBody>
      </p:sp>
    </p:spTree>
  </p:cSld>
  <p:clrMapOvr>
    <a:masterClrMapping/>
  </p:clrMapOvr>
</p:sld>
</file>

<file path=ppt/slides/slide91.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Importancia del tratamiento postoperatorio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a:lnSpc>
                <a:spcPts val="4536"/>
              </a:lnSpc>
            </a:pPr>
            <a:r>
              <a:rPr lang="en-US" b="true" sz="4200">
                <a:solidFill>
                  <a:srgbClr val="FFFFFF"/>
                </a:solidFill>
                <a:latin typeface="Garamond Bold"/>
                <a:ea typeface="Garamond Bold"/>
                <a:cs typeface="Garamond Bold"/>
                <a:sym typeface="Garamond Bold"/>
              </a:rPr>
              <a:t>Evitar: </a:t>
            </a:r>
          </a:p>
          <a:p>
            <a:pPr algn="l">
              <a:lnSpc>
                <a:spcPts val="4536"/>
              </a:lnSpc>
            </a:pPr>
          </a:p>
          <a:p>
            <a:pPr algn="l">
              <a:lnSpc>
                <a:spcPts val="4536"/>
              </a:lnSpc>
            </a:pPr>
            <a:r>
              <a:rPr lang="en-US" sz="4200">
                <a:solidFill>
                  <a:srgbClr val="FFFFFF"/>
                </a:solidFill>
                <a:latin typeface="Garamond"/>
                <a:ea typeface="Garamond"/>
                <a:cs typeface="Garamond"/>
                <a:sym typeface="Garamond"/>
              </a:rPr>
              <a:t>Adherencias; </a:t>
            </a:r>
          </a:p>
          <a:p>
            <a:pPr algn="l">
              <a:lnSpc>
                <a:spcPts val="4536"/>
              </a:lnSpc>
            </a:pPr>
            <a:r>
              <a:rPr lang="en-US" sz="4200">
                <a:solidFill>
                  <a:srgbClr val="FFFFFF"/>
                </a:solidFill>
                <a:latin typeface="Garamond"/>
                <a:ea typeface="Garamond"/>
                <a:cs typeface="Garamond"/>
                <a:sym typeface="Garamond"/>
              </a:rPr>
              <a:t>Fibrosis;</a:t>
            </a:r>
          </a:p>
          <a:p>
            <a:pPr algn="l">
              <a:lnSpc>
                <a:spcPts val="4536"/>
              </a:lnSpc>
            </a:pPr>
            <a:r>
              <a:rPr lang="en-US" sz="4200">
                <a:solidFill>
                  <a:srgbClr val="FFFFFF"/>
                </a:solidFill>
                <a:latin typeface="Garamond"/>
                <a:ea typeface="Garamond"/>
                <a:cs typeface="Garamond"/>
                <a:sym typeface="Garamond"/>
              </a:rPr>
              <a:t>Retractaciones; </a:t>
            </a:r>
          </a:p>
          <a:p>
            <a:pPr algn="l">
              <a:lnSpc>
                <a:spcPts val="4536"/>
              </a:lnSpc>
            </a:pPr>
            <a:r>
              <a:rPr lang="en-US" sz="4200">
                <a:solidFill>
                  <a:srgbClr val="FFFFFF"/>
                </a:solidFill>
                <a:latin typeface="Garamond"/>
                <a:ea typeface="Garamond"/>
                <a:cs typeface="Garamond"/>
                <a:sym typeface="Garamond"/>
              </a:rPr>
              <a:t>Dehiscencia; </a:t>
            </a:r>
          </a:p>
          <a:p>
            <a:pPr algn="l">
              <a:lnSpc>
                <a:spcPts val="4536"/>
              </a:lnSpc>
            </a:pPr>
            <a:r>
              <a:rPr lang="en-US" sz="4200">
                <a:solidFill>
                  <a:srgbClr val="FFFFFF"/>
                </a:solidFill>
                <a:latin typeface="Garamond"/>
                <a:ea typeface="Garamond"/>
                <a:cs typeface="Garamond"/>
                <a:sym typeface="Garamond"/>
              </a:rPr>
              <a:t>Edema persistente.</a:t>
            </a:r>
          </a:p>
        </p:txBody>
      </p:sp>
    </p:spTree>
  </p:cSld>
  <p:clrMapOvr>
    <a:masterClrMapping/>
  </p:clrMapOvr>
</p:sld>
</file>

<file path=ppt/slides/slide92.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grpSp>
        <p:nvGrpSpPr>
          <p:cNvPr name="Group 5" id="5"/>
          <p:cNvGrpSpPr/>
          <p:nvPr/>
        </p:nvGrpSpPr>
        <p:grpSpPr>
          <a:xfrm rot="0">
            <a:off x="5657069" y="3761765"/>
            <a:ext cx="6973853" cy="4640780"/>
            <a:chOff x="0" y="0"/>
            <a:chExt cx="9298470" cy="6187707"/>
          </a:xfrm>
        </p:grpSpPr>
        <p:sp>
          <p:nvSpPr>
            <p:cNvPr name="Freeform 6" id="6"/>
            <p:cNvSpPr/>
            <p:nvPr/>
          </p:nvSpPr>
          <p:spPr>
            <a:xfrm flipH="false" flipV="false" rot="0">
              <a:off x="0" y="0"/>
              <a:ext cx="9298432" cy="6187694"/>
            </a:xfrm>
            <a:custGeom>
              <a:avLst/>
              <a:gdLst/>
              <a:ahLst/>
              <a:cxnLst/>
              <a:rect r="r" b="b" t="t" l="l"/>
              <a:pathLst>
                <a:path h="6187694" w="9298432">
                  <a:moveTo>
                    <a:pt x="0" y="0"/>
                  </a:moveTo>
                  <a:lnTo>
                    <a:pt x="9298432" y="0"/>
                  </a:lnTo>
                  <a:lnTo>
                    <a:pt x="9298432" y="6187694"/>
                  </a:lnTo>
                  <a:lnTo>
                    <a:pt x="0" y="6187694"/>
                  </a:lnTo>
                  <a:lnTo>
                    <a:pt x="0" y="0"/>
                  </a:lnTo>
                  <a:close/>
                </a:path>
              </a:pathLst>
            </a:custGeom>
            <a:blipFill>
              <a:blip r:embed="rId3"/>
              <a:stretch>
                <a:fillRect l="0" t="0" r="0" b="0"/>
              </a:stretch>
            </a:blipFill>
          </p:spPr>
        </p:sp>
      </p:grpSp>
    </p:spTree>
  </p:cSld>
  <p:clrMapOvr>
    <a:masterClrMapping/>
  </p:clrMapOvr>
</p:sld>
</file>

<file path=ppt/slides/slide93.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Es uno de los tratamientos más eficaces para la cirugía plástica postoperatoria.</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Durante la cirugía, se produce la segmentación de diversos tejidos, vasos sanguíneos y nervios. Esta destrucción, dependiendo de la cirugía, puede ser parcial o prácticamente total.</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Influye directamente en la producción de linfa, y en consecuencia en el drenaje linfático, causando edema intersticial. </a:t>
            </a:r>
          </a:p>
          <a:p>
            <a:pPr algn="l" marL="760095" indent="-380048" lvl="1">
              <a:lnSpc>
                <a:spcPts val="4536"/>
              </a:lnSpc>
              <a:buFont typeface="Arial"/>
              <a:buChar char="•"/>
            </a:pPr>
            <a:r>
              <a:rPr lang="en-US" sz="4200">
                <a:solidFill>
                  <a:srgbClr val="FFFFFF"/>
                </a:solidFill>
                <a:latin typeface="Garamond"/>
                <a:ea typeface="Garamond"/>
                <a:cs typeface="Garamond"/>
                <a:sym typeface="Garamond"/>
              </a:rPr>
              <a:t>En este caso, debido a la ruptura quirúrgica de estos vasos, es necesario reorientar la dirección del drenaje.</a:t>
            </a:r>
          </a:p>
        </p:txBody>
      </p:sp>
    </p:spTree>
  </p:cSld>
  <p:clrMapOvr>
    <a:masterClrMapping/>
  </p:clrMapOvr>
</p:sld>
</file>

<file path=ppt/slides/slide94.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472597" y="2583656"/>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Sistema Linfático</a:t>
            </a:r>
          </a:p>
        </p:txBody>
      </p:sp>
      <p:grpSp>
        <p:nvGrpSpPr>
          <p:cNvPr name="Group 6" id="6"/>
          <p:cNvGrpSpPr/>
          <p:nvPr/>
        </p:nvGrpSpPr>
        <p:grpSpPr>
          <a:xfrm rot="0">
            <a:off x="6540019" y="2661695"/>
            <a:ext cx="7106548" cy="6848480"/>
            <a:chOff x="0" y="0"/>
            <a:chExt cx="8730234" cy="8413204"/>
          </a:xfrm>
        </p:grpSpPr>
        <p:sp>
          <p:nvSpPr>
            <p:cNvPr name="Freeform 7" id="7"/>
            <p:cNvSpPr/>
            <p:nvPr/>
          </p:nvSpPr>
          <p:spPr>
            <a:xfrm flipH="false" flipV="false" rot="0">
              <a:off x="0" y="0"/>
              <a:ext cx="8730234" cy="8413242"/>
            </a:xfrm>
            <a:custGeom>
              <a:avLst/>
              <a:gdLst/>
              <a:ahLst/>
              <a:cxnLst/>
              <a:rect r="r" b="b" t="t" l="l"/>
              <a:pathLst>
                <a:path h="8413242" w="8730234">
                  <a:moveTo>
                    <a:pt x="0" y="0"/>
                  </a:moveTo>
                  <a:lnTo>
                    <a:pt x="8730234" y="0"/>
                  </a:lnTo>
                  <a:lnTo>
                    <a:pt x="8730234" y="8413242"/>
                  </a:lnTo>
                  <a:lnTo>
                    <a:pt x="0" y="8413242"/>
                  </a:lnTo>
                  <a:lnTo>
                    <a:pt x="0" y="0"/>
                  </a:lnTo>
                  <a:close/>
                </a:path>
              </a:pathLst>
            </a:custGeom>
            <a:blipFill>
              <a:blip r:embed="rId3"/>
              <a:stretch>
                <a:fillRect l="0" t="0" r="0" b="0"/>
              </a:stretch>
            </a:blipFill>
          </p:spPr>
        </p:sp>
      </p:grpSp>
    </p:spTree>
  </p:cSld>
  <p:clrMapOvr>
    <a:masterClrMapping/>
  </p:clrMapOvr>
</p:sld>
</file>

<file path=ppt/slides/slide95.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1348740" y="2822257"/>
            <a:ext cx="15590520" cy="6126480"/>
          </a:xfrm>
          <a:prstGeom prst="rect">
            <a:avLst/>
          </a:prstGeom>
        </p:spPr>
        <p:txBody>
          <a:bodyPr anchor="t" rtlCol="false" tIns="0" lIns="0" bIns="0" rIns="0">
            <a:spAutoFit/>
          </a:bodyPr>
          <a:lstStyle/>
          <a:p>
            <a:pPr algn="l" marL="814386" indent="-407193" lvl="1">
              <a:lnSpc>
                <a:spcPts val="4859"/>
              </a:lnSpc>
              <a:buFont typeface="Arial"/>
              <a:buChar char="•"/>
            </a:pPr>
            <a:r>
              <a:rPr lang="en-US" sz="4499">
                <a:solidFill>
                  <a:srgbClr val="FFFFFF"/>
                </a:solidFill>
                <a:latin typeface="Garamond"/>
                <a:ea typeface="Garamond"/>
                <a:cs typeface="Garamond"/>
                <a:sym typeface="Garamond"/>
              </a:rPr>
              <a:t>El sistema linfático es responsable de drenar los fluidos corporales acumulados en el espacio intersticial;</a:t>
            </a:r>
          </a:p>
          <a:p>
            <a:pPr algn="l">
              <a:lnSpc>
                <a:spcPts val="4859"/>
              </a:lnSpc>
            </a:pPr>
          </a:p>
          <a:p>
            <a:pPr algn="l" marL="814386" indent="-407193" lvl="1">
              <a:lnSpc>
                <a:spcPts val="4859"/>
              </a:lnSpc>
              <a:buFont typeface="Arial"/>
              <a:buChar char="•"/>
            </a:pPr>
            <a:r>
              <a:rPr lang="en-US" sz="4499">
                <a:solidFill>
                  <a:srgbClr val="FFFFFF"/>
                </a:solidFill>
                <a:latin typeface="Garamond"/>
                <a:ea typeface="Garamond"/>
                <a:cs typeface="Garamond"/>
                <a:sym typeface="Garamond"/>
              </a:rPr>
              <a:t>El intersticio es una red rica de líquido que se encuentra bajo la piel y interconecta diferentes partes del cuerpo y las conduce de nuevo al torrente sanguíneo;</a:t>
            </a:r>
          </a:p>
          <a:p>
            <a:pPr algn="l">
              <a:lnSpc>
                <a:spcPts val="4859"/>
              </a:lnSpc>
            </a:pPr>
          </a:p>
          <a:p>
            <a:pPr algn="l" marL="814386" indent="-407193" lvl="1">
              <a:lnSpc>
                <a:spcPts val="4859"/>
              </a:lnSpc>
              <a:buFont typeface="Arial"/>
              <a:buChar char="•"/>
            </a:pPr>
            <a:r>
              <a:rPr lang="en-US" sz="4499">
                <a:solidFill>
                  <a:srgbClr val="FFFFFF"/>
                </a:solidFill>
                <a:latin typeface="Garamond"/>
                <a:ea typeface="Garamond"/>
                <a:cs typeface="Garamond"/>
                <a:sym typeface="Garamond"/>
              </a:rPr>
              <a:t>Formados por un conjunto de vasos, tejidos, órganos y canales distribuidos por todo el cuerpo para ayudar a filtrar y eliminar el exceso de fluidos e impurezas del organismo.</a:t>
            </a:r>
          </a:p>
        </p:txBody>
      </p:sp>
    </p:spTree>
  </p:cSld>
  <p:clrMapOvr>
    <a:masterClrMapping/>
  </p:clrMapOvr>
</p:sld>
</file>

<file path=ppt/slides/slide96.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1257300" y="2425083"/>
            <a:ext cx="15590520" cy="6302883"/>
          </a:xfrm>
          <a:prstGeom prst="rect">
            <a:avLst/>
          </a:prstGeom>
        </p:spPr>
        <p:txBody>
          <a:bodyPr anchor="t" rtlCol="false" tIns="0" lIns="0" bIns="0" rIns="0">
            <a:spAutoFit/>
          </a:bodyPr>
          <a:lstStyle/>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Está compuesto por el sistema de canales formado por los capilares linfáticos, vasos linfáticos, células inmunitarias, linfa y los órganos linfáticos.</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El líquido que circula dentro de los vasos linfáticos se llama linfa.</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La linfa tiene una composición similar a la del plasma sanguíneo.</a:t>
            </a:r>
          </a:p>
          <a:p>
            <a:pPr algn="l">
              <a:lnSpc>
                <a:spcPts val="4536"/>
              </a:lnSpc>
            </a:pPr>
          </a:p>
          <a:p>
            <a:pPr algn="l" marL="760095" indent="-380048" lvl="1">
              <a:lnSpc>
                <a:spcPts val="4536"/>
              </a:lnSpc>
              <a:buFont typeface="Arial"/>
              <a:buChar char="•"/>
            </a:pPr>
            <a:r>
              <a:rPr lang="en-US" sz="4200">
                <a:solidFill>
                  <a:srgbClr val="FFFFFF"/>
                </a:solidFill>
                <a:latin typeface="Garamond"/>
                <a:ea typeface="Garamond"/>
                <a:cs typeface="Garamond"/>
                <a:sym typeface="Garamond"/>
              </a:rPr>
              <a:t>Los órganos linfoides incluyen los ganglios linfáticos, las amígdalas, la médula ósea, el timo y el bazo</a:t>
            </a:r>
          </a:p>
        </p:txBody>
      </p:sp>
    </p:spTree>
  </p:cSld>
  <p:clrMapOvr>
    <a:masterClrMapping/>
  </p:clrMapOvr>
</p:sld>
</file>

<file path=ppt/slides/slide97.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1348740" y="2831783"/>
            <a:ext cx="15590520" cy="6387941"/>
          </a:xfrm>
          <a:prstGeom prst="rect">
            <a:avLst/>
          </a:prstGeom>
        </p:spPr>
        <p:txBody>
          <a:bodyPr anchor="t" rtlCol="false" tIns="0" lIns="0" bIns="0" rIns="0">
            <a:spAutoFit/>
          </a:bodyPr>
          <a:lstStyle/>
          <a:p>
            <a:pPr algn="l" marL="760095" indent="-380048" lvl="1">
              <a:lnSpc>
                <a:spcPts val="4536"/>
              </a:lnSpc>
              <a:buFont typeface="Arial"/>
              <a:buChar char="•"/>
            </a:pPr>
            <a:r>
              <a:rPr lang="en-US" sz="4200">
                <a:solidFill>
                  <a:srgbClr val="FFFFFF"/>
                </a:solidFill>
                <a:latin typeface="Garamond"/>
                <a:ea typeface="Garamond"/>
                <a:cs typeface="Garamond"/>
                <a:sym typeface="Garamond"/>
              </a:rPr>
              <a:t>Los vasos linfáticos tienen válvulas, como venas, que aseguran el flujo de linfa en una sola dirección... EL CORAZÓN</a:t>
            </a:r>
          </a:p>
        </p:txBody>
      </p:sp>
      <p:grpSp>
        <p:nvGrpSpPr>
          <p:cNvPr name="Group 6" id="6"/>
          <p:cNvGrpSpPr/>
          <p:nvPr/>
        </p:nvGrpSpPr>
        <p:grpSpPr>
          <a:xfrm rot="0">
            <a:off x="1798701" y="4671798"/>
            <a:ext cx="7345299" cy="3823273"/>
            <a:chOff x="0" y="0"/>
            <a:chExt cx="8114729" cy="4223766"/>
          </a:xfrm>
        </p:grpSpPr>
        <p:sp>
          <p:nvSpPr>
            <p:cNvPr name="Freeform 7" id="7"/>
            <p:cNvSpPr/>
            <p:nvPr/>
          </p:nvSpPr>
          <p:spPr>
            <a:xfrm flipH="false" flipV="false" rot="0">
              <a:off x="0" y="0"/>
              <a:ext cx="8114665" cy="4223766"/>
            </a:xfrm>
            <a:custGeom>
              <a:avLst/>
              <a:gdLst/>
              <a:ahLst/>
              <a:cxnLst/>
              <a:rect r="r" b="b" t="t" l="l"/>
              <a:pathLst>
                <a:path h="4223766" w="8114665">
                  <a:moveTo>
                    <a:pt x="0" y="0"/>
                  </a:moveTo>
                  <a:lnTo>
                    <a:pt x="8114665" y="0"/>
                  </a:lnTo>
                  <a:lnTo>
                    <a:pt x="8114665" y="4223766"/>
                  </a:lnTo>
                  <a:lnTo>
                    <a:pt x="0" y="4223766"/>
                  </a:lnTo>
                  <a:lnTo>
                    <a:pt x="0" y="0"/>
                  </a:lnTo>
                  <a:close/>
                </a:path>
              </a:pathLst>
            </a:custGeom>
            <a:blipFill>
              <a:blip r:embed="rId3"/>
              <a:stretch>
                <a:fillRect l="0" t="-102" r="0" b="-102"/>
              </a:stretch>
            </a:blipFill>
          </p:spPr>
        </p:sp>
      </p:grpSp>
      <p:grpSp>
        <p:nvGrpSpPr>
          <p:cNvPr name="Group 8" id="8"/>
          <p:cNvGrpSpPr/>
          <p:nvPr/>
        </p:nvGrpSpPr>
        <p:grpSpPr>
          <a:xfrm rot="0">
            <a:off x="11194449" y="4468366"/>
            <a:ext cx="3624724" cy="4789934"/>
            <a:chOff x="0" y="0"/>
            <a:chExt cx="4268140" cy="5640184"/>
          </a:xfrm>
        </p:grpSpPr>
        <p:sp>
          <p:nvSpPr>
            <p:cNvPr name="Freeform 9" id="9"/>
            <p:cNvSpPr/>
            <p:nvPr/>
          </p:nvSpPr>
          <p:spPr>
            <a:xfrm flipH="false" flipV="false" rot="0">
              <a:off x="0" y="0"/>
              <a:ext cx="4268089" cy="5640197"/>
            </a:xfrm>
            <a:custGeom>
              <a:avLst/>
              <a:gdLst/>
              <a:ahLst/>
              <a:cxnLst/>
              <a:rect r="r" b="b" t="t" l="l"/>
              <a:pathLst>
                <a:path h="5640197" w="4268089">
                  <a:moveTo>
                    <a:pt x="0" y="0"/>
                  </a:moveTo>
                  <a:lnTo>
                    <a:pt x="4268089" y="0"/>
                  </a:lnTo>
                  <a:lnTo>
                    <a:pt x="4268089" y="5640197"/>
                  </a:lnTo>
                  <a:lnTo>
                    <a:pt x="0" y="5640197"/>
                  </a:lnTo>
                  <a:lnTo>
                    <a:pt x="0" y="0"/>
                  </a:lnTo>
                  <a:close/>
                </a:path>
              </a:pathLst>
            </a:custGeom>
            <a:blipFill>
              <a:blip r:embed="rId4"/>
              <a:stretch>
                <a:fillRect l="-45" t="0" r="-45" b="0"/>
              </a:stretch>
            </a:blipFill>
          </p:spPr>
        </p:sp>
      </p:grpSp>
    </p:spTree>
  </p:cSld>
  <p:clrMapOvr>
    <a:masterClrMapping/>
  </p:clrMapOvr>
</p:sld>
</file>

<file path=ppt/slides/slide98.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547688"/>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2263704" y="3084972"/>
            <a:ext cx="17599283" cy="6222691"/>
          </a:xfrm>
          <a:prstGeom prst="rect">
            <a:avLst/>
          </a:prstGeom>
        </p:spPr>
        <p:txBody>
          <a:bodyPr anchor="t" rtlCol="false" tIns="0" lIns="0" bIns="0" rIns="0">
            <a:spAutoFit/>
          </a:bodyPr>
          <a:lstStyle/>
          <a:p>
            <a:pPr algn="ctr">
              <a:lnSpc>
                <a:spcPts val="3730"/>
              </a:lnSpc>
            </a:pPr>
            <a:r>
              <a:rPr lang="en-US" sz="4317">
                <a:solidFill>
                  <a:srgbClr val="FFFFFF"/>
                </a:solidFill>
                <a:latin typeface="Garamond"/>
                <a:ea typeface="Garamond"/>
                <a:cs typeface="Garamond"/>
                <a:sym typeface="Garamond"/>
              </a:rPr>
              <a:t>                                          Capilares linfáticos/vasos linfáticos tempranos</a:t>
            </a:r>
          </a:p>
          <a:p>
            <a:pPr algn="ctr">
              <a:lnSpc>
                <a:spcPts val="3730"/>
              </a:lnSpc>
            </a:pPr>
            <a:r>
              <a:rPr lang="en-US" sz="4317">
                <a:solidFill>
                  <a:srgbClr val="FFFFFF"/>
                </a:solidFill>
                <a:latin typeface="Garamond"/>
                <a:ea typeface="Garamond"/>
                <a:cs typeface="Garamond"/>
                <a:sym typeface="Garamond"/>
              </a:rPr>
              <a:t>                                                                       ↓</a:t>
            </a:r>
          </a:p>
          <a:p>
            <a:pPr algn="ctr">
              <a:lnSpc>
                <a:spcPts val="3730"/>
              </a:lnSpc>
            </a:pPr>
            <a:r>
              <a:rPr lang="en-US" sz="4317">
                <a:solidFill>
                  <a:srgbClr val="FFFFFF"/>
                </a:solidFill>
                <a:latin typeface="Garamond"/>
                <a:ea typeface="Garamond"/>
                <a:cs typeface="Garamond"/>
                <a:sym typeface="Garamond"/>
              </a:rPr>
              <a:t>                                                    Polvos/precolectores para el pelo</a:t>
            </a:r>
          </a:p>
          <a:p>
            <a:pPr algn="ctr">
              <a:lnSpc>
                <a:spcPts val="3730"/>
              </a:lnSpc>
            </a:pPr>
            <a:r>
              <a:rPr lang="en-US" sz="4317">
                <a:solidFill>
                  <a:srgbClr val="FFFFFF"/>
                </a:solidFill>
                <a:latin typeface="Garamond"/>
                <a:ea typeface="Garamond"/>
                <a:cs typeface="Garamond"/>
                <a:sym typeface="Garamond"/>
              </a:rPr>
              <a:t>                                                                       ↓</a:t>
            </a:r>
          </a:p>
          <a:p>
            <a:pPr algn="ctr">
              <a:lnSpc>
                <a:spcPts val="3730"/>
              </a:lnSpc>
            </a:pPr>
            <a:r>
              <a:rPr lang="en-US" sz="4317">
                <a:solidFill>
                  <a:srgbClr val="FFFFFF"/>
                </a:solidFill>
                <a:latin typeface="Garamond"/>
                <a:ea typeface="Garamond"/>
                <a:cs typeface="Garamond"/>
                <a:sym typeface="Garamond"/>
              </a:rPr>
              <a:t>                                                        Variedades aferentes</a:t>
            </a:r>
          </a:p>
          <a:p>
            <a:pPr algn="ctr">
              <a:lnSpc>
                <a:spcPts val="3730"/>
              </a:lnSpc>
            </a:pPr>
            <a:r>
              <a:rPr lang="en-US" sz="4317">
                <a:solidFill>
                  <a:srgbClr val="FFFFFF"/>
                </a:solidFill>
                <a:latin typeface="Garamond"/>
                <a:ea typeface="Garamond"/>
                <a:cs typeface="Garamond"/>
                <a:sym typeface="Garamond"/>
              </a:rPr>
              <a:t>                                                                       ↓</a:t>
            </a:r>
          </a:p>
          <a:p>
            <a:pPr algn="ctr">
              <a:lnSpc>
                <a:spcPts val="3925"/>
              </a:lnSpc>
            </a:pPr>
            <a:r>
              <a:rPr lang="en-US" sz="4543">
                <a:solidFill>
                  <a:srgbClr val="FFFFFF"/>
                </a:solidFill>
                <a:latin typeface="Garamond"/>
                <a:ea typeface="Garamond"/>
                <a:cs typeface="Garamond"/>
                <a:sym typeface="Garamond"/>
              </a:rPr>
              <a:t>                                                         Ganglios linfáticos</a:t>
            </a:r>
          </a:p>
          <a:p>
            <a:pPr algn="ctr">
              <a:lnSpc>
                <a:spcPts val="3730"/>
              </a:lnSpc>
            </a:pPr>
            <a:r>
              <a:rPr lang="en-US" sz="4317">
                <a:solidFill>
                  <a:srgbClr val="FFFFFF"/>
                </a:solidFill>
                <a:latin typeface="Garamond"/>
                <a:ea typeface="Garamond"/>
                <a:cs typeface="Garamond"/>
                <a:sym typeface="Garamond"/>
              </a:rPr>
              <a:t>                                                                       ↓</a:t>
            </a:r>
          </a:p>
          <a:p>
            <a:pPr algn="ctr">
              <a:lnSpc>
                <a:spcPts val="3730"/>
              </a:lnSpc>
            </a:pPr>
            <a:r>
              <a:rPr lang="en-US" sz="4317">
                <a:solidFill>
                  <a:srgbClr val="FFFFFF"/>
                </a:solidFill>
                <a:latin typeface="Garamond"/>
                <a:ea typeface="Garamond"/>
                <a:cs typeface="Garamond"/>
                <a:sym typeface="Garamond"/>
              </a:rPr>
              <a:t>                                                 Colectores/troncos eferentes</a:t>
            </a:r>
          </a:p>
          <a:p>
            <a:pPr algn="ctr">
              <a:lnSpc>
                <a:spcPts val="3730"/>
              </a:lnSpc>
            </a:pPr>
            <a:r>
              <a:rPr lang="en-US" sz="4317">
                <a:solidFill>
                  <a:srgbClr val="FFFFFF"/>
                </a:solidFill>
                <a:latin typeface="Garamond"/>
                <a:ea typeface="Garamond"/>
                <a:cs typeface="Garamond"/>
                <a:sym typeface="Garamond"/>
              </a:rPr>
              <a:t>                                                                       ↓</a:t>
            </a:r>
          </a:p>
          <a:p>
            <a:pPr algn="ctr">
              <a:lnSpc>
                <a:spcPts val="3730"/>
              </a:lnSpc>
            </a:pPr>
            <a:r>
              <a:rPr lang="en-US" sz="4317">
                <a:solidFill>
                  <a:srgbClr val="FFFFFF"/>
                </a:solidFill>
                <a:latin typeface="Garamond"/>
                <a:ea typeface="Garamond"/>
                <a:cs typeface="Garamond"/>
                <a:sym typeface="Garamond"/>
              </a:rPr>
              <a:t>                                                                   Conductos</a:t>
            </a:r>
          </a:p>
          <a:p>
            <a:pPr algn="ctr">
              <a:lnSpc>
                <a:spcPts val="3730"/>
              </a:lnSpc>
            </a:pPr>
            <a:r>
              <a:rPr lang="en-US" sz="4317">
                <a:solidFill>
                  <a:srgbClr val="FFFFFF"/>
                </a:solidFill>
                <a:latin typeface="Garamond"/>
                <a:ea typeface="Garamond"/>
                <a:cs typeface="Garamond"/>
                <a:sym typeface="Garamond"/>
              </a:rPr>
              <a:t>                                                                       ↓</a:t>
            </a:r>
          </a:p>
          <a:p>
            <a:pPr algn="ctr">
              <a:lnSpc>
                <a:spcPts val="3730"/>
              </a:lnSpc>
            </a:pPr>
            <a:r>
              <a:rPr lang="en-US" sz="4317">
                <a:solidFill>
                  <a:srgbClr val="FFFFFF"/>
                </a:solidFill>
                <a:latin typeface="Garamond"/>
                <a:ea typeface="Garamond"/>
                <a:cs typeface="Garamond"/>
                <a:sym typeface="Garamond"/>
              </a:rPr>
              <a:t>                                             Fluyen hacia el sistema venoso</a:t>
            </a:r>
          </a:p>
        </p:txBody>
      </p:sp>
    </p:spTree>
  </p:cSld>
  <p:clrMapOvr>
    <a:masterClrMapping/>
  </p:clrMapOvr>
</p:sld>
</file>

<file path=ppt/slides/slide99.xml><?xml version="1.0" encoding="utf-8"?>
<p:sld xmlns:p="http://schemas.openxmlformats.org/presentationml/2006/main" xmlns:a="http://schemas.openxmlformats.org/drawingml/2006/main" xmlns:r="http://schemas.openxmlformats.org/officeDocument/2006/relationships">
  <p:cSld>
    <p:bg>
      <p:bgPr>
        <a:solidFill>
          <a:srgbClr val="851432"/>
        </a:solidFill>
      </p:bgPr>
    </p:bg>
    <p:spTree>
      <p:nvGrpSpPr>
        <p:cNvPr id="1" name=""/>
        <p:cNvGrpSpPr/>
        <p:nvPr/>
      </p:nvGrpSpPr>
      <p:grpSpPr>
        <a:xfrm>
          <a:off x="0" y="0"/>
          <a:ext cx="0" cy="0"/>
          <a:chOff x="0" y="0"/>
          <a:chExt cx="0" cy="0"/>
        </a:xfrm>
      </p:grpSpPr>
      <p:grpSp>
        <p:nvGrpSpPr>
          <p:cNvPr name="Group 2" id="2"/>
          <p:cNvGrpSpPr/>
          <p:nvPr/>
        </p:nvGrpSpPr>
        <p:grpSpPr>
          <a:xfrm rot="0">
            <a:off x="1257300" y="356300"/>
            <a:ext cx="15773400" cy="1988344"/>
            <a:chOff x="0" y="0"/>
            <a:chExt cx="21031200" cy="2651125"/>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blipFill>
              <a:blip r:embed="rId2">
                <a:alphaModFix amt="0"/>
              </a:blip>
              <a:stretch>
                <a:fillRect l="0" t="-104573" r="0" b="-104573"/>
              </a:stretch>
            </a:blipFill>
          </p:spPr>
        </p:sp>
        <p:sp>
          <p:nvSpPr>
            <p:cNvPr name="TextBox 4" id="4"/>
            <p:cNvSpPr txBox="true"/>
            <p:nvPr/>
          </p:nvSpPr>
          <p:spPr>
            <a:xfrm>
              <a:off x="0" y="57150"/>
              <a:ext cx="21031200" cy="2593975"/>
            </a:xfrm>
            <a:prstGeom prst="rect">
              <a:avLst/>
            </a:prstGeom>
          </p:spPr>
          <p:txBody>
            <a:bodyPr anchor="ctr" rtlCol="false" tIns="0" lIns="0" bIns="0" rIns="0"/>
            <a:lstStyle/>
            <a:p>
              <a:pPr algn="l">
                <a:lnSpc>
                  <a:spcPts val="7128"/>
                </a:lnSpc>
              </a:pPr>
              <a:r>
                <a:rPr lang="en-US" b="true" sz="6600">
                  <a:solidFill>
                    <a:srgbClr val="FFFFFF"/>
                  </a:solidFill>
                  <a:latin typeface="Garamond Bold"/>
                  <a:ea typeface="Garamond Bold"/>
                  <a:cs typeface="Garamond Bold"/>
                  <a:sym typeface="Garamond Bold"/>
                </a:rPr>
                <a:t>Drenaje linfático postoperatorio</a:t>
              </a:r>
            </a:p>
          </p:txBody>
        </p:sp>
      </p:grpSp>
      <p:sp>
        <p:nvSpPr>
          <p:cNvPr name="TextBox 5" id="5"/>
          <p:cNvSpPr txBox="true"/>
          <p:nvPr/>
        </p:nvSpPr>
        <p:spPr>
          <a:xfrm rot="0">
            <a:off x="532015" y="2439893"/>
            <a:ext cx="16727285" cy="6712915"/>
          </a:xfrm>
          <a:prstGeom prst="rect">
            <a:avLst/>
          </a:prstGeom>
        </p:spPr>
        <p:txBody>
          <a:bodyPr anchor="t" rtlCol="false" tIns="0" lIns="0" bIns="0" rIns="0">
            <a:spAutoFit/>
          </a:bodyPr>
          <a:lstStyle/>
          <a:p>
            <a:pPr algn="l" marL="760095" indent="-380048" lvl="1">
              <a:lnSpc>
                <a:spcPts val="4082"/>
              </a:lnSpc>
              <a:buFont typeface="Arial"/>
              <a:buChar char="•"/>
            </a:pPr>
            <a:r>
              <a:rPr lang="en-US" sz="4200">
                <a:solidFill>
                  <a:srgbClr val="FFFFFF"/>
                </a:solidFill>
                <a:latin typeface="Garamond"/>
                <a:ea typeface="Garamond"/>
                <a:cs typeface="Garamond"/>
                <a:sym typeface="Garamond"/>
              </a:rPr>
              <a:t> Técnica de masaje: </a:t>
            </a:r>
          </a:p>
          <a:p>
            <a:pPr algn="l" marL="760095" indent="-380048" lvl="1">
              <a:lnSpc>
                <a:spcPts val="4082"/>
              </a:lnSpc>
              <a:buFont typeface="Arial"/>
              <a:buChar char="•"/>
            </a:pPr>
            <a:r>
              <a:rPr lang="en-US" sz="4200">
                <a:solidFill>
                  <a:srgbClr val="FFFFFF"/>
                </a:solidFill>
                <a:latin typeface="Garamond"/>
                <a:ea typeface="Garamond"/>
                <a:cs typeface="Garamond"/>
                <a:sym typeface="Garamond"/>
              </a:rPr>
              <a:t>El masaje de drenaje linfático es un conjunto de maniobras muy específicas que básicamente actúan sobre el sistema linfático superficial.</a:t>
            </a:r>
          </a:p>
          <a:p>
            <a:pPr algn="l">
              <a:lnSpc>
                <a:spcPts val="4082"/>
              </a:lnSpc>
            </a:pPr>
          </a:p>
          <a:p>
            <a:pPr algn="l" marL="760095" indent="-380048" lvl="1">
              <a:lnSpc>
                <a:spcPts val="4082"/>
              </a:lnSpc>
              <a:buFont typeface="Arial"/>
              <a:buChar char="•"/>
            </a:pPr>
            <a:r>
              <a:rPr lang="en-US" sz="4200">
                <a:solidFill>
                  <a:srgbClr val="FFFFFF"/>
                </a:solidFill>
                <a:latin typeface="Garamond"/>
                <a:ea typeface="Garamond"/>
                <a:cs typeface="Garamond"/>
                <a:sym typeface="Garamond"/>
              </a:rPr>
              <a:t>Su propósito es drenar el exceso de líquido contenido en los espacios y vasos intersticiales, aumentando la velocidad de transporte y logrando así un incremento en el volumen de la linfa.</a:t>
            </a:r>
          </a:p>
          <a:p>
            <a:pPr algn="l">
              <a:lnSpc>
                <a:spcPts val="4082"/>
              </a:lnSpc>
            </a:pPr>
          </a:p>
          <a:p>
            <a:pPr algn="l" marL="760095" indent="-380048" lvl="1">
              <a:lnSpc>
                <a:spcPts val="4082"/>
              </a:lnSpc>
              <a:buFont typeface="Arial"/>
              <a:buChar char="•"/>
            </a:pPr>
            <a:r>
              <a:rPr lang="en-US" sz="4200">
                <a:solidFill>
                  <a:srgbClr val="FFFFFF"/>
                </a:solidFill>
                <a:latin typeface="Garamond"/>
                <a:ea typeface="Garamond"/>
                <a:cs typeface="Garamond"/>
                <a:sym typeface="Garamond"/>
              </a:rPr>
              <a:t>Por ello, utiliza presiones superficiales y suaves, sin causar dolor ni incomodidad, y con ritmos lentos y movimientos repetitivos. </a:t>
            </a:r>
          </a:p>
          <a:p>
            <a:pPr algn="l">
              <a:lnSpc>
                <a:spcPts val="4082"/>
              </a:lnSpc>
            </a:pPr>
          </a:p>
          <a:p>
            <a:pPr algn="l" marL="760095" indent="-380048" lvl="1">
              <a:lnSpc>
                <a:spcPts val="4082"/>
              </a:lnSpc>
              <a:buFont typeface="Arial"/>
              <a:buChar char="•"/>
            </a:pPr>
            <a:r>
              <a:rPr lang="en-US" sz="4200">
                <a:solidFill>
                  <a:srgbClr val="FFFFFF"/>
                </a:solidFill>
                <a:latin typeface="Garamond"/>
                <a:ea typeface="Garamond"/>
                <a:cs typeface="Garamond"/>
                <a:sym typeface="Garamond"/>
              </a:rPr>
              <a:t>Según Vodder, la fuerza empleada solo es suficiente para realizar un pequeño desplazamiento del tejido conectivo, sin comprimir ni deprimir los tejidos.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DAHQT5Ntin4</dc:identifier>
  <dcterms:modified xsi:type="dcterms:W3CDTF">2011-08-01T06:04:30Z</dcterms:modified>
  <cp:revision>1</cp:revision>
  <dc:title>Pré e Pós Operatório de Cirurgias Plásticas AULA ESPANHOL.pptx</dc:title>
</cp:coreProperties>
</file>